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5"/>
  </p:notesMasterIdLst>
  <p:handoutMasterIdLst>
    <p:handoutMasterId r:id="rId16"/>
  </p:handoutMasterIdLst>
  <p:sldIdLst>
    <p:sldId id="257" r:id="rId5"/>
    <p:sldId id="262" r:id="rId6"/>
    <p:sldId id="258" r:id="rId7"/>
    <p:sldId id="264" r:id="rId8"/>
    <p:sldId id="259" r:id="rId9"/>
    <p:sldId id="263" r:id="rId10"/>
    <p:sldId id="260" r:id="rId11"/>
    <p:sldId id="265" r:id="rId12"/>
    <p:sldId id="266"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C08554-1903-4A18-B320-E63768D2D707}" v="52" dt="2022-03-17T23:14:43.9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7" d="100"/>
          <a:sy n="77" d="100"/>
        </p:scale>
        <p:origin x="232" y="56"/>
      </p:cViewPr>
      <p:guideLst/>
    </p:cSldViewPr>
  </p:slideViewPr>
  <p:notesTextViewPr>
    <p:cViewPr>
      <p:scale>
        <a:sx n="1" d="1"/>
        <a:sy n="1" d="1"/>
      </p:scale>
      <p:origin x="0" y="0"/>
    </p:cViewPr>
  </p:notesTextViewPr>
  <p:notesViewPr>
    <p:cSldViewPr snapToGrid="0">
      <p:cViewPr varScale="1">
        <p:scale>
          <a:sx n="83" d="100"/>
          <a:sy n="83" d="100"/>
        </p:scale>
        <p:origin x="24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McGuire" userId="01facee8-f5bc-4dfe-ab53-866a0a184b7e" providerId="ADAL" clId="{BEC08554-1903-4A18-B320-E63768D2D707}"/>
    <pc:docChg chg="undo redo custSel addSld modSld sldOrd">
      <pc:chgData name="Ashley McGuire" userId="01facee8-f5bc-4dfe-ab53-866a0a184b7e" providerId="ADAL" clId="{BEC08554-1903-4A18-B320-E63768D2D707}" dt="2022-04-05T01:09:04.637" v="882" actId="1036"/>
      <pc:docMkLst>
        <pc:docMk/>
      </pc:docMkLst>
      <pc:sldChg chg="modSp mod">
        <pc:chgData name="Ashley McGuire" userId="01facee8-f5bc-4dfe-ab53-866a0a184b7e" providerId="ADAL" clId="{BEC08554-1903-4A18-B320-E63768D2D707}" dt="2022-03-17T22:30:52.265" v="69" actId="20577"/>
        <pc:sldMkLst>
          <pc:docMk/>
          <pc:sldMk cId="435519843" sldId="258"/>
        </pc:sldMkLst>
        <pc:spChg chg="mod">
          <ac:chgData name="Ashley McGuire" userId="01facee8-f5bc-4dfe-ab53-866a0a184b7e" providerId="ADAL" clId="{BEC08554-1903-4A18-B320-E63768D2D707}" dt="2022-03-17T22:30:52.265" v="69" actId="20577"/>
          <ac:spMkLst>
            <pc:docMk/>
            <pc:sldMk cId="435519843" sldId="258"/>
            <ac:spMk id="14" creationId="{00000000-0000-0000-0000-000000000000}"/>
          </ac:spMkLst>
        </pc:spChg>
      </pc:sldChg>
      <pc:sldChg chg="addSp delSp modSp mod">
        <pc:chgData name="Ashley McGuire" userId="01facee8-f5bc-4dfe-ab53-866a0a184b7e" providerId="ADAL" clId="{BEC08554-1903-4A18-B320-E63768D2D707}" dt="2022-04-05T01:09:04.637" v="882" actId="1036"/>
        <pc:sldMkLst>
          <pc:docMk/>
          <pc:sldMk cId="3191102788" sldId="259"/>
        </pc:sldMkLst>
        <pc:spChg chg="add del mod">
          <ac:chgData name="Ashley McGuire" userId="01facee8-f5bc-4dfe-ab53-866a0a184b7e" providerId="ADAL" clId="{BEC08554-1903-4A18-B320-E63768D2D707}" dt="2022-03-17T23:10:00.353" v="818" actId="21"/>
          <ac:spMkLst>
            <pc:docMk/>
            <pc:sldMk cId="3191102788" sldId="259"/>
            <ac:spMk id="7" creationId="{3E9D5838-1988-4BE8-A03C-49ED37DB929E}"/>
          </ac:spMkLst>
        </pc:spChg>
        <pc:spChg chg="add mod">
          <ac:chgData name="Ashley McGuire" userId="01facee8-f5bc-4dfe-ab53-866a0a184b7e" providerId="ADAL" clId="{BEC08554-1903-4A18-B320-E63768D2D707}" dt="2022-03-17T23:14:27.644" v="878" actId="14100"/>
          <ac:spMkLst>
            <pc:docMk/>
            <pc:sldMk cId="3191102788" sldId="259"/>
            <ac:spMk id="9" creationId="{0E11ADD3-BD37-4CFA-BB1B-F3A06D9133C6}"/>
          </ac:spMkLst>
        </pc:spChg>
        <pc:graphicFrameChg chg="add mod">
          <ac:chgData name="Ashley McGuire" userId="01facee8-f5bc-4dfe-ab53-866a0a184b7e" providerId="ADAL" clId="{BEC08554-1903-4A18-B320-E63768D2D707}" dt="2022-04-05T01:09:04.637" v="882" actId="1036"/>
          <ac:graphicFrameMkLst>
            <pc:docMk/>
            <pc:sldMk cId="3191102788" sldId="259"/>
            <ac:graphicFrameMk id="5" creationId="{B3ECB282-1E9B-4534-93A7-0D4FF1F8FE6B}"/>
          </ac:graphicFrameMkLst>
        </pc:graphicFrameChg>
        <pc:graphicFrameChg chg="add del mod">
          <ac:chgData name="Ashley McGuire" userId="01facee8-f5bc-4dfe-ab53-866a0a184b7e" providerId="ADAL" clId="{BEC08554-1903-4A18-B320-E63768D2D707}" dt="2022-03-17T23:10:22.991" v="822" actId="1076"/>
          <ac:graphicFrameMkLst>
            <pc:docMk/>
            <pc:sldMk cId="3191102788" sldId="259"/>
            <ac:graphicFrameMk id="8" creationId="{07511069-8B63-4A4F-9AB4-285253CFE84C}"/>
          </ac:graphicFrameMkLst>
        </pc:graphicFrameChg>
      </pc:sldChg>
      <pc:sldChg chg="ord">
        <pc:chgData name="Ashley McGuire" userId="01facee8-f5bc-4dfe-ab53-866a0a184b7e" providerId="ADAL" clId="{BEC08554-1903-4A18-B320-E63768D2D707}" dt="2022-03-17T22:45:41.869" v="661"/>
        <pc:sldMkLst>
          <pc:docMk/>
          <pc:sldMk cId="4183894660" sldId="260"/>
        </pc:sldMkLst>
      </pc:sldChg>
      <pc:sldChg chg="modSp mod">
        <pc:chgData name="Ashley McGuire" userId="01facee8-f5bc-4dfe-ab53-866a0a184b7e" providerId="ADAL" clId="{BEC08554-1903-4A18-B320-E63768D2D707}" dt="2022-03-17T23:01:28.182" v="754" actId="255"/>
        <pc:sldMkLst>
          <pc:docMk/>
          <pc:sldMk cId="1949880991" sldId="261"/>
        </pc:sldMkLst>
        <pc:spChg chg="mod">
          <ac:chgData name="Ashley McGuire" userId="01facee8-f5bc-4dfe-ab53-866a0a184b7e" providerId="ADAL" clId="{BEC08554-1903-4A18-B320-E63768D2D707}" dt="2022-03-17T23:01:28.182" v="754" actId="255"/>
          <ac:spMkLst>
            <pc:docMk/>
            <pc:sldMk cId="1949880991" sldId="261"/>
            <ac:spMk id="10" creationId="{00000000-0000-0000-0000-000000000000}"/>
          </ac:spMkLst>
        </pc:spChg>
      </pc:sldChg>
      <pc:sldChg chg="modSp mod">
        <pc:chgData name="Ashley McGuire" userId="01facee8-f5bc-4dfe-ab53-866a0a184b7e" providerId="ADAL" clId="{BEC08554-1903-4A18-B320-E63768D2D707}" dt="2022-03-17T23:03:31.226" v="770" actId="20577"/>
        <pc:sldMkLst>
          <pc:docMk/>
          <pc:sldMk cId="417674013" sldId="264"/>
        </pc:sldMkLst>
        <pc:spChg chg="mod">
          <ac:chgData name="Ashley McGuire" userId="01facee8-f5bc-4dfe-ab53-866a0a184b7e" providerId="ADAL" clId="{BEC08554-1903-4A18-B320-E63768D2D707}" dt="2022-03-17T23:03:31.226" v="770" actId="20577"/>
          <ac:spMkLst>
            <pc:docMk/>
            <pc:sldMk cId="417674013" sldId="264"/>
            <ac:spMk id="2" creationId="{88ABDD75-7954-4B09-BC66-7FE96793A11A}"/>
          </ac:spMkLst>
        </pc:spChg>
      </pc:sldChg>
      <pc:sldChg chg="modSp new mod">
        <pc:chgData name="Ashley McGuire" userId="01facee8-f5bc-4dfe-ab53-866a0a184b7e" providerId="ADAL" clId="{BEC08554-1903-4A18-B320-E63768D2D707}" dt="2022-03-17T22:49:37.444" v="733" actId="5793"/>
        <pc:sldMkLst>
          <pc:docMk/>
          <pc:sldMk cId="1684654596" sldId="265"/>
        </pc:sldMkLst>
        <pc:spChg chg="mod">
          <ac:chgData name="Ashley McGuire" userId="01facee8-f5bc-4dfe-ab53-866a0a184b7e" providerId="ADAL" clId="{BEC08554-1903-4A18-B320-E63768D2D707}" dt="2022-03-17T22:45:17.619" v="649" actId="20577"/>
          <ac:spMkLst>
            <pc:docMk/>
            <pc:sldMk cId="1684654596" sldId="265"/>
            <ac:spMk id="2" creationId="{EF0A28A9-8840-449B-9220-9F9542ADDF58}"/>
          </ac:spMkLst>
        </pc:spChg>
        <pc:spChg chg="mod">
          <ac:chgData name="Ashley McGuire" userId="01facee8-f5bc-4dfe-ab53-866a0a184b7e" providerId="ADAL" clId="{BEC08554-1903-4A18-B320-E63768D2D707}" dt="2022-03-17T22:49:37.444" v="733" actId="5793"/>
          <ac:spMkLst>
            <pc:docMk/>
            <pc:sldMk cId="1684654596" sldId="265"/>
            <ac:spMk id="3" creationId="{6C697808-C4F3-4997-B7F4-F62B5F1BE6CC}"/>
          </ac:spMkLst>
        </pc:spChg>
      </pc:sldChg>
      <pc:sldChg chg="addSp modSp new mod">
        <pc:chgData name="Ashley McGuire" userId="01facee8-f5bc-4dfe-ab53-866a0a184b7e" providerId="ADAL" clId="{BEC08554-1903-4A18-B320-E63768D2D707}" dt="2022-03-17T22:58:12.161" v="745" actId="14100"/>
        <pc:sldMkLst>
          <pc:docMk/>
          <pc:sldMk cId="656376163" sldId="266"/>
        </pc:sldMkLst>
        <pc:spChg chg="mod">
          <ac:chgData name="Ashley McGuire" userId="01facee8-f5bc-4dfe-ab53-866a0a184b7e" providerId="ADAL" clId="{BEC08554-1903-4A18-B320-E63768D2D707}" dt="2022-03-17T22:58:12.161" v="745" actId="14100"/>
          <ac:spMkLst>
            <pc:docMk/>
            <pc:sldMk cId="656376163" sldId="266"/>
            <ac:spMk id="2" creationId="{26DD37C4-EB00-4C40-8119-2EFB6EB9808F}"/>
          </ac:spMkLst>
        </pc:spChg>
        <pc:spChg chg="mod">
          <ac:chgData name="Ashley McGuire" userId="01facee8-f5bc-4dfe-ab53-866a0a184b7e" providerId="ADAL" clId="{BEC08554-1903-4A18-B320-E63768D2D707}" dt="2022-03-17T22:47:33.601" v="699" actId="20577"/>
          <ac:spMkLst>
            <pc:docMk/>
            <pc:sldMk cId="656376163" sldId="266"/>
            <ac:spMk id="3" creationId="{EABA86EE-FC88-41B4-BA40-9E4D1D3BC58D}"/>
          </ac:spMkLst>
        </pc:spChg>
        <pc:picChg chg="add mod">
          <ac:chgData name="Ashley McGuire" userId="01facee8-f5bc-4dfe-ab53-866a0a184b7e" providerId="ADAL" clId="{BEC08554-1903-4A18-B320-E63768D2D707}" dt="2022-03-17T22:56:57.215" v="741" actId="14100"/>
          <ac:picMkLst>
            <pc:docMk/>
            <pc:sldMk cId="656376163" sldId="266"/>
            <ac:picMk id="5" creationId="{C626EB89-4BA8-4B65-9AAE-7E74B0927E14}"/>
          </ac:picMkLst>
        </pc:picChg>
        <pc:picChg chg="add mod">
          <ac:chgData name="Ashley McGuire" userId="01facee8-f5bc-4dfe-ab53-866a0a184b7e" providerId="ADAL" clId="{BEC08554-1903-4A18-B320-E63768D2D707}" dt="2022-03-17T22:57:55.207" v="744" actId="14100"/>
          <ac:picMkLst>
            <pc:docMk/>
            <pc:sldMk cId="656376163" sldId="266"/>
            <ac:picMk id="7" creationId="{FDF946A4-02FA-4FDE-BD80-0C7B5454E459}"/>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9365280511811"/>
          <c:y val="5.156249682809444E-2"/>
          <c:w val="0.690634719488189"/>
          <c:h val="0.94843750317190556"/>
        </c:manualLayout>
      </c:layout>
      <c:bar3DChart>
        <c:barDir val="bar"/>
        <c:grouping val="stacked"/>
        <c:varyColors val="0"/>
        <c:ser>
          <c:idx val="0"/>
          <c:order val="0"/>
          <c:tx>
            <c:strRef>
              <c:f>Sheet1!$B$1</c:f>
              <c:strCache>
                <c:ptCount val="1"/>
                <c:pt idx="0">
                  <c:v>Series 1</c:v>
                </c:pt>
              </c:strCache>
            </c:strRef>
          </c:tx>
          <c:spPr>
            <a:solidFill>
              <a:schemeClr val="accent1"/>
            </a:solidFill>
            <a:ln>
              <a:noFill/>
            </a:ln>
            <a:effectLst/>
            <a:sp3d/>
          </c:spPr>
          <c:invertIfNegative val="0"/>
          <c:cat>
            <c:numRef>
              <c:f>Sheet1!$A$2</c:f>
              <c:numCache>
                <c:formatCode>General</c:formatCode>
                <c:ptCount val="1"/>
              </c:numCache>
            </c:numRef>
          </c:cat>
          <c:val>
            <c:numRef>
              <c:f>Sheet1!$B$2</c:f>
              <c:numCache>
                <c:formatCode>General</c:formatCode>
                <c:ptCount val="1"/>
                <c:pt idx="0">
                  <c:v>1</c:v>
                </c:pt>
              </c:numCache>
            </c:numRef>
          </c:val>
          <c:extLst>
            <c:ext xmlns:c16="http://schemas.microsoft.com/office/drawing/2014/chart" uri="{C3380CC4-5D6E-409C-BE32-E72D297353CC}">
              <c16:uniqueId val="{00000000-DEEA-4AD7-B402-41E11C4DAA0F}"/>
            </c:ext>
          </c:extLst>
        </c:ser>
        <c:ser>
          <c:idx val="1"/>
          <c:order val="1"/>
          <c:tx>
            <c:strRef>
              <c:f>Sheet1!$C$1</c:f>
              <c:strCache>
                <c:ptCount val="1"/>
                <c:pt idx="0">
                  <c:v>Series 2</c:v>
                </c:pt>
              </c:strCache>
            </c:strRef>
          </c:tx>
          <c:spPr>
            <a:solidFill>
              <a:schemeClr val="accent2"/>
            </a:solidFill>
            <a:ln>
              <a:noFill/>
            </a:ln>
            <a:effectLst/>
            <a:sp3d/>
          </c:spPr>
          <c:invertIfNegative val="0"/>
          <c:cat>
            <c:numRef>
              <c:f>Sheet1!$A$2</c:f>
              <c:numCache>
                <c:formatCode>General</c:formatCode>
                <c:ptCount val="1"/>
              </c:numCache>
            </c:numRef>
          </c:cat>
          <c:val>
            <c:numRef>
              <c:f>Sheet1!$C$2</c:f>
              <c:numCache>
                <c:formatCode>General</c:formatCode>
                <c:ptCount val="1"/>
                <c:pt idx="0">
                  <c:v>1</c:v>
                </c:pt>
              </c:numCache>
            </c:numRef>
          </c:val>
          <c:extLst>
            <c:ext xmlns:c16="http://schemas.microsoft.com/office/drawing/2014/chart" uri="{C3380CC4-5D6E-409C-BE32-E72D297353CC}">
              <c16:uniqueId val="{00000004-DEEA-4AD7-B402-41E11C4DAA0F}"/>
            </c:ext>
          </c:extLst>
        </c:ser>
        <c:dLbls>
          <c:showLegendKey val="0"/>
          <c:showVal val="0"/>
          <c:showCatName val="0"/>
          <c:showSerName val="0"/>
          <c:showPercent val="0"/>
          <c:showBubbleSize val="0"/>
        </c:dLbls>
        <c:gapWidth val="150"/>
        <c:shape val="box"/>
        <c:axId val="1862017151"/>
        <c:axId val="1862015487"/>
        <c:axId val="0"/>
      </c:bar3DChart>
      <c:catAx>
        <c:axId val="186201715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10" b="0" i="0" u="none" strike="noStrike" kern="1200" baseline="0">
                <a:solidFill>
                  <a:schemeClr val="tx1">
                    <a:lumMod val="65000"/>
                    <a:lumOff val="35000"/>
                  </a:schemeClr>
                </a:solidFill>
                <a:latin typeface="+mn-lt"/>
                <a:ea typeface="+mn-ea"/>
                <a:cs typeface="+mn-cs"/>
              </a:defRPr>
            </a:pPr>
            <a:endParaRPr lang="en-US"/>
          </a:p>
        </c:txPr>
        <c:crossAx val="1862015487"/>
        <c:crosses val="autoZero"/>
        <c:auto val="1"/>
        <c:lblAlgn val="ctr"/>
        <c:lblOffset val="100"/>
        <c:noMultiLvlLbl val="0"/>
      </c:catAx>
      <c:valAx>
        <c:axId val="1862015487"/>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62017151"/>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0.30754</cdr:x>
      <cdr:y>0.20114</cdr:y>
    </cdr:from>
    <cdr:to>
      <cdr:x>0.47197</cdr:x>
      <cdr:y>0.67624</cdr:y>
    </cdr:to>
    <cdr:sp macro="" textlink="">
      <cdr:nvSpPr>
        <cdr:cNvPr id="2" name="TextBox 1">
          <a:extLst xmlns:a="http://schemas.openxmlformats.org/drawingml/2006/main">
            <a:ext uri="{FF2B5EF4-FFF2-40B4-BE49-F238E27FC236}">
              <a16:creationId xmlns:a16="http://schemas.microsoft.com/office/drawing/2014/main" id="{2EDF6583-EC74-4C8C-8ECB-B133025B7185}"/>
            </a:ext>
          </a:extLst>
        </cdr:cNvPr>
        <cdr:cNvSpPr txBox="1"/>
      </cdr:nvSpPr>
      <cdr:spPr>
        <a:xfrm xmlns:a="http://schemas.openxmlformats.org/drawingml/2006/main">
          <a:off x="3374571" y="947057"/>
          <a:ext cx="1804308" cy="22370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6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560B6B-963E-45AD-B18D-9DA3469D83C9}" type="datetimeFigureOut">
              <a:rPr lang="en-US" smtClean="0"/>
              <a:t>4/4/2022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B61BEE-A6B4-49DE-8859-2A55F155C514}" type="slidenum">
              <a:rPr lang="en-US" smtClean="0"/>
              <a:t>‹#›</a:t>
            </a:fld>
            <a:endParaRPr lang="en-US"/>
          </a:p>
        </p:txBody>
      </p:sp>
    </p:spTree>
    <p:extLst>
      <p:ext uri="{BB962C8B-B14F-4D97-AF65-F5344CB8AC3E}">
        <p14:creationId xmlns:p14="http://schemas.microsoft.com/office/powerpoint/2010/main" val="3784930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D2A0D-6B45-4215-8A49-D14849101A69}" type="datetimeFigureOut">
              <a:rPr lang="en-US" smtClean="0"/>
              <a:t>4/4/2022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6A182-AF03-4CC8-94DC-C0726DF52A64}" type="slidenum">
              <a:rPr lang="en-US" smtClean="0"/>
              <a:t>‹#›</a:t>
            </a:fld>
            <a:endParaRPr lang="en-US"/>
          </a:p>
        </p:txBody>
      </p:sp>
    </p:spTree>
    <p:extLst>
      <p:ext uri="{BB962C8B-B14F-4D97-AF65-F5344CB8AC3E}">
        <p14:creationId xmlns:p14="http://schemas.microsoft.com/office/powerpoint/2010/main" val="3303640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E6A182-AF03-4CC8-94DC-C0726DF52A64}" type="slidenum">
              <a:rPr lang="en-US" smtClean="0"/>
              <a:t>1</a:t>
            </a:fld>
            <a:endParaRPr lang="en-US"/>
          </a:p>
        </p:txBody>
      </p:sp>
    </p:spTree>
    <p:extLst>
      <p:ext uri="{BB962C8B-B14F-4D97-AF65-F5344CB8AC3E}">
        <p14:creationId xmlns:p14="http://schemas.microsoft.com/office/powerpoint/2010/main" val="13377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8AE1E626-6EB7-4D9A-AD4A-B54D1684CAD1}" type="datetime1">
              <a:rPr lang="en-US" smtClean="0"/>
              <a:t>4/4/2022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01CF334-2D5C-4859-84A6-CA7E6E43FAEB}" type="slidenum">
              <a:rPr lang="en-US" smtClean="0"/>
              <a:t>‹#›</a:t>
            </a:fld>
            <a:endParaRPr lang="en-US"/>
          </a:p>
        </p:txBody>
      </p:sp>
      <p:sp>
        <p:nvSpPr>
          <p:cNvPr id="9" name="Subtitle 8"/>
          <p:cNvSpPr>
            <a:spLocks noGrp="1"/>
          </p:cNvSpPr>
          <p:nvPr>
            <p:ph type="subTitle" idx="1"/>
          </p:nvPr>
        </p:nvSpPr>
        <p:spPr>
          <a:xfrm>
            <a:off x="562707" y="2320335"/>
            <a:ext cx="8534400" cy="1752600"/>
          </a:xfrm>
        </p:spPr>
        <p:txBody>
          <a:bodyPr/>
          <a:lstStyle>
            <a:lvl1pPr marL="0" indent="0" algn="l">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8" name="Title 7"/>
          <p:cNvSpPr>
            <a:spLocks noGrp="1"/>
          </p:cNvSpPr>
          <p:nvPr>
            <p:ph type="ctrTitle"/>
          </p:nvPr>
        </p:nvSpPr>
        <p:spPr>
          <a:xfrm>
            <a:off x="562707" y="288339"/>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l">
              <a:defRPr sz="4800" b="1" cap="all" baseline="0">
                <a:ln w="6350">
                  <a:noFill/>
                </a:ln>
                <a:solidFill>
                  <a:schemeClr val="accent2"/>
                </a:solidFill>
                <a:effectLst>
                  <a:outerShdw blurRad="127000" dist="200000" dir="2700000" algn="tl" rotWithShape="0">
                    <a:srgbClr val="000000">
                      <a:alpha val="30000"/>
                    </a:srgbClr>
                  </a:outerShdw>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238602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932EDF-E99E-4C68-AFCB-7A835B309D6D}"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endParaRPr kumimoji="0" lang="en-US" dirty="0"/>
          </a:p>
        </p:txBody>
      </p:sp>
    </p:spTree>
    <p:extLst>
      <p:ext uri="{BB962C8B-B14F-4D97-AF65-F5344CB8AC3E}">
        <p14:creationId xmlns:p14="http://schemas.microsoft.com/office/powerpoint/2010/main" val="220336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82D85F-A551-4C69-800A-8CFFA2306A88}"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Tree>
    <p:extLst>
      <p:ext uri="{BB962C8B-B14F-4D97-AF65-F5344CB8AC3E}">
        <p14:creationId xmlns:p14="http://schemas.microsoft.com/office/powerpoint/2010/main" val="64351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D24A36-10EA-4DE5-9251-C62AA44714D2}"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920158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E95A85-13CC-45EA-B1A6-5B8E77AB646B}"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401CF334-2D5C-4859-84A6-CA7E6E43FAEB}" type="slidenum">
              <a:rPr lang="en-US" smtClean="0"/>
              <a:t>‹#›</a:t>
            </a:fld>
            <a:endParaRPr lang="en-US"/>
          </a:p>
        </p:txBody>
      </p:sp>
      <p:sp>
        <p:nvSpPr>
          <p:cNvPr id="8" name="Subtitle 8"/>
          <p:cNvSpPr>
            <a:spLocks noGrp="1"/>
          </p:cNvSpPr>
          <p:nvPr>
            <p:ph type="subTitle" idx="1"/>
          </p:nvPr>
        </p:nvSpPr>
        <p:spPr>
          <a:xfrm>
            <a:off x="562707" y="2320335"/>
            <a:ext cx="8534400" cy="1752600"/>
          </a:xfrm>
        </p:spPr>
        <p:txBody>
          <a:bodyPr/>
          <a:lstStyle>
            <a:lvl1pPr marL="0" indent="0" algn="l">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7" name="Title 7"/>
          <p:cNvSpPr>
            <a:spLocks noGrp="1"/>
          </p:cNvSpPr>
          <p:nvPr>
            <p:ph type="ctrTitle"/>
          </p:nvPr>
        </p:nvSpPr>
        <p:spPr>
          <a:xfrm>
            <a:off x="562707" y="288339"/>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l">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4226335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B71815-F531-4787-BA2A-626422C133AD}" type="datetime1">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318383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6C4885B-3C5C-43BB-9862-47948E5DF551}" type="datetime1">
              <a:rPr lang="en-US" smtClean="0"/>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Tree>
    <p:extLst>
      <p:ext uri="{BB962C8B-B14F-4D97-AF65-F5344CB8AC3E}">
        <p14:creationId xmlns:p14="http://schemas.microsoft.com/office/powerpoint/2010/main" val="274184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03B6AF-AB61-4D8E-B7B7-705C5ACEBBCC}" type="datetime1">
              <a:rPr lang="en-US" smtClean="0"/>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79320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3EC9A-B094-4092-8061-75D86CB34931}" type="datetime1">
              <a:rPr lang="en-US" smtClean="0"/>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7768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4E1AEED-2323-4359-853E-316DF6600362}" type="datetime1">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1">
                <a:ln w="6350">
                  <a:noFill/>
                </a:ln>
                <a:solidFill>
                  <a:schemeClr val="accent2"/>
                </a:solidFill>
                <a:effectLst>
                  <a:outerShdw blurRad="38100" dist="38100" dir="2700000" algn="tl">
                    <a:srgbClr val="000000">
                      <a:alpha val="43137"/>
                    </a:srgbClr>
                  </a:outerShdw>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777504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33AC2DF-F1FD-4724-A563-92BADFC82ECC}" type="datetime1">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3" name="Picture Placeholder 2"/>
          <p:cNvSpPr>
            <a:spLocks noGrp="1"/>
          </p:cNvSpPr>
          <p:nvPr>
            <p:ph type="pic" idx="1"/>
          </p:nvPr>
        </p:nvSpPr>
        <p:spPr>
          <a:xfrm>
            <a:off x="2438400" y="1831975"/>
            <a:ext cx="7315200" cy="3962400"/>
          </a:xfrm>
          <a:solidFill>
            <a:schemeClr val="bg2">
              <a:lumMod val="20000"/>
              <a:lumOff val="80000"/>
            </a:schemeClr>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endParaRPr kumimoji="0" lang="en-US" dirty="0"/>
          </a:p>
        </p:txBody>
      </p:sp>
    </p:spTree>
    <p:extLst>
      <p:ext uri="{BB962C8B-B14F-4D97-AF65-F5344CB8AC3E}">
        <p14:creationId xmlns:p14="http://schemas.microsoft.com/office/powerpoint/2010/main" val="314466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D20E2CF-D74B-4B51-899A-DCEA821C90C7}" type="datetime1">
              <a:rPr lang="en-US" smtClean="0"/>
              <a:t>4/4/2022</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01CF334-2D5C-4859-84A6-CA7E6E43FAEB}" type="slidenum">
              <a:rPr lang="en-US" smtClean="0"/>
              <a:t>‹#›</a:t>
            </a:fld>
            <a:endParaRPr lang="en-US"/>
          </a:p>
        </p:txBody>
      </p:sp>
      <p:grpSp>
        <p:nvGrpSpPr>
          <p:cNvPr id="24" name="Group 18"/>
          <p:cNvGrpSpPr>
            <a:grpSpLocks/>
          </p:cNvGrpSpPr>
          <p:nvPr/>
        </p:nvGrpSpPr>
        <p:grpSpPr bwMode="auto">
          <a:xfrm>
            <a:off x="4263969" y="1960564"/>
            <a:ext cx="3762431" cy="4821237"/>
            <a:chOff x="1365" y="355"/>
            <a:chExt cx="3024" cy="3875"/>
          </a:xfrm>
          <a:solidFill>
            <a:schemeClr val="bg2">
              <a:lumMod val="50000"/>
              <a:alpha val="20000"/>
            </a:schemeClr>
          </a:solidFill>
        </p:grpSpPr>
        <p:sp>
          <p:nvSpPr>
            <p:cNvPr id="25"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Oval 16"/>
            <p:cNvSpPr>
              <a:spLocks noChangeArrowheads="1"/>
            </p:cNvSpPr>
            <p:nvPr/>
          </p:nvSpPr>
          <p:spPr bwMode="auto">
            <a:xfrm>
              <a:off x="2785" y="355"/>
              <a:ext cx="187" cy="198"/>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Tree>
    <p:extLst>
      <p:ext uri="{BB962C8B-B14F-4D97-AF65-F5344CB8AC3E}">
        <p14:creationId xmlns:p14="http://schemas.microsoft.com/office/powerpoint/2010/main" val="116562128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rtl="0" eaLnBrk="1" latinLnBrk="0" hangingPunct="1">
        <a:spcBef>
          <a:spcPct val="0"/>
        </a:spcBef>
        <a:buNone/>
        <a:defRPr kumimoji="0" sz="4100" b="1" kern="1200" cap="none" baseline="0">
          <a:ln w="6350">
            <a:noFill/>
          </a:ln>
          <a:solidFill>
            <a:schemeClr val="accent2"/>
          </a:soli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bg2"/>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bg2"/>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bg2"/>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bg2"/>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bg2"/>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bg2"/>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bg2"/>
        </a:buClr>
        <a:buFont typeface="Wingdings 2"/>
        <a:buChar char=""/>
        <a:defRPr kumimoji="0" sz="1800" kern="1200">
          <a:solidFill>
            <a:schemeClr val="tx1"/>
          </a:solidFill>
          <a:latin typeface="+mn-lt"/>
          <a:ea typeface="+mn-ea"/>
          <a:cs typeface="+mn-cs"/>
        </a:defRPr>
      </a:lvl7pPr>
      <a:lvl8pPr marL="2167128" indent="-182880" algn="l" rtl="0" eaLnBrk="1" latinLnBrk="0" hangingPunct="1">
        <a:spcBef>
          <a:spcPct val="20000"/>
        </a:spcBef>
        <a:buClr>
          <a:schemeClr val="bg2"/>
        </a:buClr>
        <a:buFont typeface="Wingdings 2"/>
        <a:buChar char=""/>
        <a:defRPr kumimoji="0" sz="1800" kern="1200">
          <a:solidFill>
            <a:schemeClr val="tx1"/>
          </a:solidFill>
          <a:latin typeface="+mn-lt"/>
          <a:ea typeface="+mn-ea"/>
          <a:cs typeface="+mn-cs"/>
        </a:defRPr>
      </a:lvl8pPr>
      <a:lvl9pPr marL="2368296" indent="-182880" algn="l" rtl="0" eaLnBrk="1" latinLnBrk="0" hangingPunct="1">
        <a:spcBef>
          <a:spcPct val="20000"/>
        </a:spcBef>
        <a:buClr>
          <a:schemeClr val="bg2"/>
        </a:buClr>
        <a:buFont typeface="Wingdings 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16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Communication about medications</a:t>
            </a:r>
          </a:p>
        </p:txBody>
      </p:sp>
      <p:sp>
        <p:nvSpPr>
          <p:cNvPr id="2" name="Title 1"/>
          <p:cNvSpPr>
            <a:spLocks noGrp="1"/>
          </p:cNvSpPr>
          <p:nvPr>
            <p:ph type="ctrTitle"/>
          </p:nvPr>
        </p:nvSpPr>
        <p:spPr/>
        <p:txBody>
          <a:bodyPr/>
          <a:lstStyle/>
          <a:p>
            <a:r>
              <a:rPr lang="en-US" dirty="0">
                <a:solidFill>
                  <a:schemeClr val="tx1"/>
                </a:solidFill>
              </a:rPr>
              <a:t>Quality Improvement</a:t>
            </a:r>
          </a:p>
        </p:txBody>
      </p:sp>
    </p:spTree>
    <p:extLst>
      <p:ext uri="{BB962C8B-B14F-4D97-AF65-F5344CB8AC3E}">
        <p14:creationId xmlns:p14="http://schemas.microsoft.com/office/powerpoint/2010/main" val="1297645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489857" y="1526722"/>
            <a:ext cx="11413672" cy="4525963"/>
          </a:xfrm>
        </p:spPr>
        <p:txBody>
          <a:bodyPr>
            <a:normAutofit/>
          </a:bodyPr>
          <a:lstStyle/>
          <a:p>
            <a:pPr marL="137160" indent="0">
              <a:buNone/>
            </a:pPr>
            <a:r>
              <a:rPr lang="en-US" sz="2400" b="0" i="0" u="none" strike="noStrike" dirty="0" err="1">
                <a:effectLst/>
                <a:latin typeface="Calibri" panose="020F0502020204030204" pitchFamily="34" charset="0"/>
              </a:rPr>
              <a:t>Aryal</a:t>
            </a:r>
            <a:r>
              <a:rPr lang="en-US" sz="2400" b="0" i="0" u="none" strike="noStrike" dirty="0">
                <a:effectLst/>
                <a:latin typeface="Calibri" panose="020F0502020204030204" pitchFamily="34" charset="0"/>
              </a:rPr>
              <a:t>, M. R., </a:t>
            </a:r>
            <a:r>
              <a:rPr lang="en-US" sz="2400" b="0" i="0" u="none" strike="noStrike" dirty="0" err="1">
                <a:effectLst/>
                <a:latin typeface="Calibri" panose="020F0502020204030204" pitchFamily="34" charset="0"/>
              </a:rPr>
              <a:t>Gosain</a:t>
            </a:r>
            <a:r>
              <a:rPr lang="en-US" sz="2400" b="0" i="0" u="none" strike="noStrike" dirty="0">
                <a:effectLst/>
                <a:latin typeface="Calibri" panose="020F0502020204030204" pitchFamily="34" charset="0"/>
              </a:rPr>
              <a:t>, R., Donato, A., Yu, H., </a:t>
            </a:r>
            <a:r>
              <a:rPr lang="en-US" sz="2400" b="0" i="0" u="none" strike="noStrike" dirty="0" err="1">
                <a:effectLst/>
                <a:latin typeface="Calibri" panose="020F0502020204030204" pitchFamily="34" charset="0"/>
              </a:rPr>
              <a:t>Katel</a:t>
            </a:r>
            <a:r>
              <a:rPr lang="en-US" sz="2400" b="0" i="0" u="none" strike="noStrike" dirty="0">
                <a:effectLst/>
                <a:latin typeface="Calibri" panose="020F0502020204030204" pitchFamily="34" charset="0"/>
              </a:rPr>
              <a:t>, A., Bhandari, Y., </a:t>
            </a:r>
            <a:r>
              <a:rPr lang="en-US" sz="2400" b="0" i="0" u="none" strike="noStrike" dirty="0" err="1">
                <a:effectLst/>
                <a:latin typeface="Calibri" panose="020F0502020204030204" pitchFamily="34" charset="0"/>
              </a:rPr>
              <a:t>Dhital</a:t>
            </a:r>
            <a:r>
              <a:rPr lang="en-US" sz="2400" b="0" i="0" u="none" strike="noStrike" dirty="0">
                <a:effectLst/>
                <a:latin typeface="Calibri" panose="020F0502020204030204" pitchFamily="34" charset="0"/>
              </a:rPr>
              <a:t>, R., &amp; </a:t>
            </a:r>
            <a:r>
              <a:rPr lang="en-US" sz="2400" b="0" i="0" u="none" strike="noStrike" dirty="0" err="1">
                <a:effectLst/>
                <a:latin typeface="Calibri" panose="020F0502020204030204" pitchFamily="34" charset="0"/>
              </a:rPr>
              <a:t>Kouides</a:t>
            </a:r>
            <a:r>
              <a:rPr lang="en-US" sz="2400" b="0" i="0" u="none" strike="noStrike" dirty="0">
                <a:effectLst/>
                <a:latin typeface="Calibri" panose="020F0502020204030204" pitchFamily="34" charset="0"/>
              </a:rPr>
              <a:t>, P. A. (2019, August 13). </a:t>
            </a:r>
            <a:r>
              <a:rPr lang="en-US" sz="2400" b="0" i="1" u="none" strike="noStrike" dirty="0">
                <a:effectLst/>
                <a:latin typeface="Calibri" panose="020F0502020204030204" pitchFamily="34" charset="0"/>
              </a:rPr>
              <a:t>Systematic Review and meta-analysis of the efficacy and safety of apixaban compared to rivaroxaban in acute VTE in the real world</a:t>
            </a:r>
            <a:r>
              <a:rPr lang="en-US" sz="2400" b="0" i="0" u="none" strike="noStrike" dirty="0">
                <a:effectLst/>
                <a:latin typeface="Calibri" panose="020F0502020204030204" pitchFamily="34" charset="0"/>
              </a:rPr>
              <a:t>. Blood advances. Retrieved February 11, 2022, from https://www.ncbi.nlm.nih.gov/pmc/articles/PMC6693001/ </a:t>
            </a:r>
          </a:p>
          <a:p>
            <a:pPr marL="137160" indent="0">
              <a:buNone/>
            </a:pPr>
            <a:endParaRPr lang="en-US" sz="2400" dirty="0">
              <a:latin typeface="Calibri" panose="020F0502020204030204" pitchFamily="34" charset="0"/>
            </a:endParaRPr>
          </a:p>
          <a:p>
            <a:pPr marL="137160" indent="0">
              <a:buNone/>
            </a:pPr>
            <a:endParaRPr lang="en-US" sz="2400" dirty="0">
              <a:latin typeface="Calibri" panose="020F0502020204030204" pitchFamily="34" charset="0"/>
            </a:endParaRPr>
          </a:p>
          <a:p>
            <a:pPr marL="137160" indent="0">
              <a:buNone/>
            </a:pPr>
            <a:r>
              <a:rPr lang="en-US" sz="2400" b="0" i="0" dirty="0" err="1">
                <a:effectLst/>
              </a:rPr>
              <a:t>Engelke</a:t>
            </a:r>
            <a:r>
              <a:rPr lang="en-US" sz="2400" b="0" i="0" dirty="0">
                <a:effectLst/>
              </a:rPr>
              <a:t>, Z. R. M., &amp; </a:t>
            </a:r>
            <a:r>
              <a:rPr lang="en-US" sz="2400" b="0" i="0" dirty="0" err="1">
                <a:effectLst/>
              </a:rPr>
              <a:t>Schub</a:t>
            </a:r>
            <a:r>
              <a:rPr lang="en-US" sz="2400" b="0" i="0" dirty="0">
                <a:effectLst/>
              </a:rPr>
              <a:t>, T. B. (2018). Patient Education: Teaching the Patient about Oral Anticoagulation Therapy. </a:t>
            </a:r>
            <a:r>
              <a:rPr lang="en-US" sz="2400" b="0" i="1" dirty="0">
                <a:effectLst/>
              </a:rPr>
              <a:t>CINAHL Nursing Guide</a:t>
            </a:r>
            <a:r>
              <a:rPr lang="en-US" sz="2400" b="0" i="0" dirty="0">
                <a:effectLst/>
              </a:rPr>
              <a:t>.</a:t>
            </a:r>
            <a:endParaRPr lang="en-US" sz="2400" dirty="0"/>
          </a:p>
        </p:txBody>
      </p:sp>
      <p:sp>
        <p:nvSpPr>
          <p:cNvPr id="2" name="Title 1"/>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194988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89EB89-0167-4DB5-8FF2-BBEC8A189F61}"/>
              </a:ext>
            </a:extLst>
          </p:cNvPr>
          <p:cNvSpPr>
            <a:spLocks noGrp="1"/>
          </p:cNvSpPr>
          <p:nvPr>
            <p:ph idx="1"/>
          </p:nvPr>
        </p:nvSpPr>
        <p:spPr>
          <a:xfrm>
            <a:off x="2454983" y="669923"/>
            <a:ext cx="9497785" cy="3753939"/>
          </a:xfrm>
        </p:spPr>
        <p:txBody>
          <a:bodyPr>
            <a:noAutofit/>
          </a:bodyPr>
          <a:lstStyle/>
          <a:p>
            <a:pPr marL="137160" indent="0">
              <a:buNone/>
            </a:pPr>
            <a:endParaRPr lang="en-US" dirty="0"/>
          </a:p>
        </p:txBody>
      </p:sp>
      <p:pic>
        <p:nvPicPr>
          <p:cNvPr id="5" name="Picture 4" descr="Woman lip biting">
            <a:extLst>
              <a:ext uri="{FF2B5EF4-FFF2-40B4-BE49-F238E27FC236}">
                <a16:creationId xmlns:a16="http://schemas.microsoft.com/office/drawing/2014/main" id="{8611E482-0B6F-49B7-8AF1-83790976BB4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25356"/>
            <a:ext cx="4256823" cy="2832644"/>
          </a:xfrm>
          <a:prstGeom prst="rect">
            <a:avLst/>
          </a:prstGeom>
        </p:spPr>
      </p:pic>
      <p:sp>
        <p:nvSpPr>
          <p:cNvPr id="8" name="Thought Bubble: Cloud 7">
            <a:extLst>
              <a:ext uri="{FF2B5EF4-FFF2-40B4-BE49-F238E27FC236}">
                <a16:creationId xmlns:a16="http://schemas.microsoft.com/office/drawing/2014/main" id="{E0AFCF5D-9F6E-4147-BC36-B66802977803}"/>
              </a:ext>
            </a:extLst>
          </p:cNvPr>
          <p:cNvSpPr/>
          <p:nvPr/>
        </p:nvSpPr>
        <p:spPr>
          <a:xfrm>
            <a:off x="628904" y="0"/>
            <a:ext cx="11405507" cy="520881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spcBef>
                <a:spcPts val="0"/>
              </a:spcBef>
              <a:spcAft>
                <a:spcPts val="0"/>
              </a:spcAft>
            </a:pPr>
            <a:br>
              <a:rPr lang="en-US" b="0" dirty="0">
                <a:effectLst/>
              </a:rPr>
            </a:br>
            <a:r>
              <a:rPr lang="en-US" b="0" i="0" u="none" strike="noStrike" dirty="0">
                <a:solidFill>
                  <a:srgbClr val="000000"/>
                </a:solidFill>
                <a:effectLst/>
                <a:latin typeface="Times New Roman" panose="02020603050405020304" pitchFamily="18" charset="0"/>
              </a:rPr>
              <a:t>You have two patients. One is a retired registered nurse who worked on the floor for 35 years and needs anticoagulation therapy, while the other is a newly diagnosed type 2 diabetic. When you are talking to them about their medications, you would probably do what most would and assume that the retired nurse already knows about every medication that could be prescribed and that the new diabetic needs extensive teaching. Let’s think for a second - what if the retired nurse was given Xarelto and just handed a prescription with no education or communication about the medication? The retired nurse may go out and spend $500 on this medicine with serious side effects, when, if communicated, could have gotten Eliquis with less side effects and better outcomes for $25. </a:t>
            </a:r>
            <a:endParaRPr lang="en-US" b="0" dirty="0">
              <a:effectLst/>
            </a:endParaRPr>
          </a:p>
          <a:p>
            <a:br>
              <a:rPr lang="en-US" dirty="0"/>
            </a:br>
            <a:endParaRPr lang="en-US" dirty="0"/>
          </a:p>
        </p:txBody>
      </p:sp>
    </p:spTree>
    <p:extLst>
      <p:ext uri="{BB962C8B-B14F-4D97-AF65-F5344CB8AC3E}">
        <p14:creationId xmlns:p14="http://schemas.microsoft.com/office/powerpoint/2010/main" val="1282814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fontScale="92500" lnSpcReduction="10000"/>
          </a:bodyPr>
          <a:lstStyle/>
          <a:p>
            <a:pPr rtl="0">
              <a:spcBef>
                <a:spcPts val="0"/>
              </a:spcBef>
              <a:spcAft>
                <a:spcPts val="0"/>
              </a:spcAft>
            </a:pPr>
            <a:r>
              <a:rPr lang="en-US" sz="4800" b="0" i="0" u="none" strike="noStrike" dirty="0">
                <a:effectLst/>
                <a:latin typeface="Times New Roman" panose="02020603050405020304" pitchFamily="18" charset="0"/>
              </a:rPr>
              <a:t>In patients at risk for or are currently suffering from deep vein thrombosis, does comprehensive education about treatment with Eliquis and Xarelto compared to ineffective education improve patient outcomes by reducing the incidence of bleeding and VTE recurrence?</a:t>
            </a:r>
            <a:endParaRPr lang="en-US" sz="4800" b="0" dirty="0">
              <a:effectLst/>
            </a:endParaRPr>
          </a:p>
        </p:txBody>
      </p:sp>
      <p:sp>
        <p:nvSpPr>
          <p:cNvPr id="13" name="Title 12"/>
          <p:cNvSpPr>
            <a:spLocks noGrp="1"/>
          </p:cNvSpPr>
          <p:nvPr>
            <p:ph type="title"/>
          </p:nvPr>
        </p:nvSpPr>
        <p:spPr/>
        <p:txBody>
          <a:bodyPr>
            <a:noAutofit/>
          </a:bodyPr>
          <a:lstStyle/>
          <a:p>
            <a:r>
              <a:rPr lang="en-US" sz="7200" dirty="0"/>
              <a:t>The Question</a:t>
            </a:r>
          </a:p>
        </p:txBody>
      </p:sp>
      <p:sp>
        <p:nvSpPr>
          <p:cNvPr id="4" name="Action Button: Help 3">
            <a:hlinkClick r:id="" action="ppaction://noaction" highlightClick="1"/>
            <a:extLst>
              <a:ext uri="{FF2B5EF4-FFF2-40B4-BE49-F238E27FC236}">
                <a16:creationId xmlns:a16="http://schemas.microsoft.com/office/drawing/2014/main" id="{59AD9490-A535-42AB-B062-2EA9BD9831CE}"/>
              </a:ext>
            </a:extLst>
          </p:cNvPr>
          <p:cNvSpPr/>
          <p:nvPr/>
        </p:nvSpPr>
        <p:spPr>
          <a:xfrm>
            <a:off x="9160329" y="274638"/>
            <a:ext cx="1347107" cy="11430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Help 4">
            <a:hlinkClick r:id="" action="ppaction://noaction" highlightClick="1"/>
            <a:extLst>
              <a:ext uri="{FF2B5EF4-FFF2-40B4-BE49-F238E27FC236}">
                <a16:creationId xmlns:a16="http://schemas.microsoft.com/office/drawing/2014/main" id="{2CA006C0-DF5D-4629-AC7A-81389396DBB1}"/>
              </a:ext>
            </a:extLst>
          </p:cNvPr>
          <p:cNvSpPr/>
          <p:nvPr/>
        </p:nvSpPr>
        <p:spPr>
          <a:xfrm>
            <a:off x="1684564" y="274638"/>
            <a:ext cx="1246415" cy="1085851"/>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5519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ABDD75-7954-4B09-BC66-7FE96793A11A}"/>
              </a:ext>
            </a:extLst>
          </p:cNvPr>
          <p:cNvSpPr>
            <a:spLocks noGrp="1"/>
          </p:cNvSpPr>
          <p:nvPr>
            <p:ph idx="1"/>
          </p:nvPr>
        </p:nvSpPr>
        <p:spPr/>
        <p:txBody>
          <a:bodyPr>
            <a:normAutofit/>
          </a:bodyPr>
          <a:lstStyle/>
          <a:p>
            <a:pPr rtl="0">
              <a:spcBef>
                <a:spcPts val="0"/>
              </a:spcBef>
              <a:spcAft>
                <a:spcPts val="0"/>
              </a:spcAft>
            </a:pPr>
            <a:r>
              <a:rPr lang="en-US" sz="2400" b="0" i="0" u="none" strike="noStrike" dirty="0">
                <a:effectLst/>
                <a:latin typeface="Times New Roman" panose="02020603050405020304" pitchFamily="18" charset="0"/>
              </a:rPr>
              <a:t>I am currently precepting at Grandview Medical Center on the 7-StepDown Unit, so many of the patients I assist in caring for are suffering from DVTs. Most of these clients are discharged home or to rehab with anticoagulation medications for treatment and prevention, so educating clients and their families on medication therapy is part of the routine. In the past year, the HCAPS scores on the 7-StepDown Unit have reflected a decline to 50% in the category of communication about medications. This is problematic because if, as nurses, we do not talk with our patients about their medications, there could be serious consequences like severe bleeding episodes or possible occurrence of embolisms after discharge. Bleeding complications like previously mentioned are an important consideration when choosing any systemic anticoagulation. </a:t>
            </a:r>
          </a:p>
        </p:txBody>
      </p:sp>
      <p:sp>
        <p:nvSpPr>
          <p:cNvPr id="3" name="Title 2">
            <a:extLst>
              <a:ext uri="{FF2B5EF4-FFF2-40B4-BE49-F238E27FC236}">
                <a16:creationId xmlns:a16="http://schemas.microsoft.com/office/drawing/2014/main" id="{A94D8418-3E3B-4124-864A-1E9C1FB95502}"/>
              </a:ext>
            </a:extLst>
          </p:cNvPr>
          <p:cNvSpPr>
            <a:spLocks noGrp="1"/>
          </p:cNvSpPr>
          <p:nvPr>
            <p:ph type="title"/>
          </p:nvPr>
        </p:nvSpPr>
        <p:spPr/>
        <p:txBody>
          <a:bodyPr/>
          <a:lstStyle/>
          <a:p>
            <a:r>
              <a:rPr lang="en-US" dirty="0"/>
              <a:t>Why Does This Matter?</a:t>
            </a:r>
          </a:p>
        </p:txBody>
      </p:sp>
    </p:spTree>
    <p:extLst>
      <p:ext uri="{BB962C8B-B14F-4D97-AF65-F5344CB8AC3E}">
        <p14:creationId xmlns:p14="http://schemas.microsoft.com/office/powerpoint/2010/main" val="417674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HCAPS Score</a:t>
            </a:r>
          </a:p>
        </p:txBody>
      </p:sp>
      <p:graphicFrame>
        <p:nvGraphicFramePr>
          <p:cNvPr id="8" name="Content Placeholder 7">
            <a:extLst>
              <a:ext uri="{FF2B5EF4-FFF2-40B4-BE49-F238E27FC236}">
                <a16:creationId xmlns:a16="http://schemas.microsoft.com/office/drawing/2014/main" id="{07511069-8B63-4A4F-9AB4-285253CFE84C}"/>
              </a:ext>
            </a:extLst>
          </p:cNvPr>
          <p:cNvGraphicFramePr>
            <a:graphicFrameLocks noGrp="1"/>
          </p:cNvGraphicFramePr>
          <p:nvPr>
            <p:ph idx="1"/>
            <p:extLst>
              <p:ext uri="{D42A27DB-BD31-4B8C-83A1-F6EECF244321}">
                <p14:modId xmlns:p14="http://schemas.microsoft.com/office/powerpoint/2010/main" val="2439947556"/>
              </p:ext>
            </p:extLst>
          </p:nvPr>
        </p:nvGraphicFramePr>
        <p:xfrm>
          <a:off x="609600" y="1600200"/>
          <a:ext cx="10972800" cy="47085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B3ECB282-1E9B-4534-93A7-0D4FF1F8FE6B}"/>
              </a:ext>
            </a:extLst>
          </p:cNvPr>
          <p:cNvGraphicFramePr/>
          <p:nvPr>
            <p:extLst>
              <p:ext uri="{D42A27DB-BD31-4B8C-83A1-F6EECF244321}">
                <p14:modId xmlns:p14="http://schemas.microsoft.com/office/powerpoint/2010/main" val="736289517"/>
              </p:ext>
            </p:extLst>
          </p:nvPr>
        </p:nvGraphicFramePr>
        <p:xfrm>
          <a:off x="2031999" y="1463060"/>
          <a:ext cx="8573407" cy="470852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0E11ADD3-BD37-4CFA-BB1B-F3A06D9133C6}"/>
              </a:ext>
            </a:extLst>
          </p:cNvPr>
          <p:cNvSpPr txBox="1"/>
          <p:nvPr/>
        </p:nvSpPr>
        <p:spPr>
          <a:xfrm>
            <a:off x="1387929" y="1417638"/>
            <a:ext cx="3567792" cy="3908762"/>
          </a:xfrm>
          <a:prstGeom prst="rect">
            <a:avLst/>
          </a:prstGeom>
          <a:noFill/>
        </p:spPr>
        <p:txBody>
          <a:bodyPr wrap="square" rtlCol="0">
            <a:spAutoFit/>
          </a:bodyPr>
          <a:lstStyle/>
          <a:p>
            <a:r>
              <a:rPr lang="en-US" sz="4000" dirty="0"/>
              <a:t>Communication about medications</a:t>
            </a:r>
          </a:p>
          <a:p>
            <a:endParaRPr lang="en-US" sz="4000" dirty="0"/>
          </a:p>
          <a:p>
            <a:r>
              <a:rPr lang="en-US" sz="8800" dirty="0"/>
              <a:t>50%</a:t>
            </a:r>
          </a:p>
        </p:txBody>
      </p:sp>
    </p:spTree>
    <p:extLst>
      <p:ext uri="{BB962C8B-B14F-4D97-AF65-F5344CB8AC3E}">
        <p14:creationId xmlns:p14="http://schemas.microsoft.com/office/powerpoint/2010/main" val="319110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52216B-EF06-4E53-9118-2682C52006DB}"/>
              </a:ext>
            </a:extLst>
          </p:cNvPr>
          <p:cNvSpPr>
            <a:spLocks noGrp="1"/>
          </p:cNvSpPr>
          <p:nvPr>
            <p:ph idx="1"/>
          </p:nvPr>
        </p:nvSpPr>
        <p:spPr/>
        <p:txBody>
          <a:bodyPr/>
          <a:lstStyle/>
          <a:p>
            <a:pPr rtl="0">
              <a:spcBef>
                <a:spcPts val="0"/>
              </a:spcBef>
              <a:spcAft>
                <a:spcPts val="0"/>
              </a:spcAft>
            </a:pPr>
            <a:r>
              <a:rPr lang="en-US" sz="2400" b="0" i="0" u="none" strike="noStrike" dirty="0">
                <a:effectLst/>
                <a:latin typeface="Times New Roman" panose="02020603050405020304" pitchFamily="18" charset="0"/>
              </a:rPr>
              <a:t>When further researching this topic, I found an article titled, “Systematic review and meta-analysis of the efficacy and safety of apixaban compared to rivaroxaban in acute VTE in the real world.” The study provides evidence that apixaban might be a better choice for anticoagulation than rivaroxaban in terms of bleeding risk. The results surprised me. When addressing short term outcomes, research showed that clinically relevant major bleeding occurred in 85 of 11,559 patients (0.74%) in the apixaban group and 350 of 33,909 patients (1.03%) in the rivaroxaban group. In terms of long-term outcomes, the study found that recurrent venous thromboembolism up to 6 months later occurred in 56 of 4,897 patients (1.14%) in the apixaban group and 258 of 19,144 patients (1.35%) in the rivaroxaban group.</a:t>
            </a:r>
            <a:endParaRPr lang="en-US" sz="2400" b="0" dirty="0">
              <a:effectLst/>
            </a:endParaRPr>
          </a:p>
          <a:p>
            <a:br>
              <a:rPr lang="en-US" dirty="0"/>
            </a:br>
            <a:endParaRPr lang="en-US" dirty="0"/>
          </a:p>
        </p:txBody>
      </p:sp>
      <p:sp>
        <p:nvSpPr>
          <p:cNvPr id="3" name="Title 2">
            <a:extLst>
              <a:ext uri="{FF2B5EF4-FFF2-40B4-BE49-F238E27FC236}">
                <a16:creationId xmlns:a16="http://schemas.microsoft.com/office/drawing/2014/main" id="{4A039DD8-4D2B-47FD-8293-BF53FBEB389F}"/>
              </a:ext>
            </a:extLst>
          </p:cNvPr>
          <p:cNvSpPr>
            <a:spLocks noGrp="1"/>
          </p:cNvSpPr>
          <p:nvPr>
            <p:ph type="title"/>
          </p:nvPr>
        </p:nvSpPr>
        <p:spPr/>
        <p:txBody>
          <a:bodyPr>
            <a:normAutofit/>
          </a:bodyPr>
          <a:lstStyle/>
          <a:p>
            <a:r>
              <a:rPr lang="en-US" dirty="0"/>
              <a:t>Research</a:t>
            </a:r>
          </a:p>
        </p:txBody>
      </p:sp>
    </p:spTree>
    <p:extLst>
      <p:ext uri="{BB962C8B-B14F-4D97-AF65-F5344CB8AC3E}">
        <p14:creationId xmlns:p14="http://schemas.microsoft.com/office/powerpoint/2010/main" val="953971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Outcomes</a:t>
            </a:r>
          </a:p>
        </p:txBody>
      </p:sp>
      <p:graphicFrame>
        <p:nvGraphicFramePr>
          <p:cNvPr id="7" name="Table 7">
            <a:extLst>
              <a:ext uri="{FF2B5EF4-FFF2-40B4-BE49-F238E27FC236}">
                <a16:creationId xmlns:a16="http://schemas.microsoft.com/office/drawing/2014/main" id="{3F7B80B3-A261-4320-AF0F-996D3A88E825}"/>
              </a:ext>
            </a:extLst>
          </p:cNvPr>
          <p:cNvGraphicFramePr>
            <a:graphicFrameLocks noGrp="1"/>
          </p:cNvGraphicFramePr>
          <p:nvPr>
            <p:ph sz="half" idx="1"/>
            <p:extLst>
              <p:ext uri="{D42A27DB-BD31-4B8C-83A1-F6EECF244321}">
                <p14:modId xmlns:p14="http://schemas.microsoft.com/office/powerpoint/2010/main" val="636355415"/>
              </p:ext>
            </p:extLst>
          </p:nvPr>
        </p:nvGraphicFramePr>
        <p:xfrm>
          <a:off x="1392010" y="1502229"/>
          <a:ext cx="9407979" cy="4686300"/>
        </p:xfrm>
        <a:graphic>
          <a:graphicData uri="http://schemas.openxmlformats.org/drawingml/2006/table">
            <a:tbl>
              <a:tblPr firstRow="1" bandRow="1">
                <a:tableStyleId>{5C22544A-7EE6-4342-B048-85BDC9FD1C3A}</a:tableStyleId>
              </a:tblPr>
              <a:tblGrid>
                <a:gridCol w="3135993">
                  <a:extLst>
                    <a:ext uri="{9D8B030D-6E8A-4147-A177-3AD203B41FA5}">
                      <a16:colId xmlns:a16="http://schemas.microsoft.com/office/drawing/2014/main" val="3970430117"/>
                    </a:ext>
                  </a:extLst>
                </a:gridCol>
                <a:gridCol w="3135993">
                  <a:extLst>
                    <a:ext uri="{9D8B030D-6E8A-4147-A177-3AD203B41FA5}">
                      <a16:colId xmlns:a16="http://schemas.microsoft.com/office/drawing/2014/main" val="1744231508"/>
                    </a:ext>
                  </a:extLst>
                </a:gridCol>
                <a:gridCol w="3135993">
                  <a:extLst>
                    <a:ext uri="{9D8B030D-6E8A-4147-A177-3AD203B41FA5}">
                      <a16:colId xmlns:a16="http://schemas.microsoft.com/office/drawing/2014/main" val="1419957738"/>
                    </a:ext>
                  </a:extLst>
                </a:gridCol>
              </a:tblGrid>
              <a:tr h="1562100">
                <a:tc>
                  <a:txBody>
                    <a:bodyPr/>
                    <a:lstStyle/>
                    <a:p>
                      <a:endParaRPr lang="en-US" dirty="0"/>
                    </a:p>
                  </a:txBody>
                  <a:tcPr/>
                </a:tc>
                <a:tc>
                  <a:txBody>
                    <a:bodyPr/>
                    <a:lstStyle/>
                    <a:p>
                      <a:r>
                        <a:rPr lang="en-US" dirty="0"/>
                        <a:t>Short Term Outcomes</a:t>
                      </a:r>
                    </a:p>
                    <a:p>
                      <a:r>
                        <a:rPr lang="en-US" dirty="0"/>
                        <a:t>(Major bleeding)</a:t>
                      </a:r>
                    </a:p>
                  </a:txBody>
                  <a:tcPr/>
                </a:tc>
                <a:tc>
                  <a:txBody>
                    <a:bodyPr/>
                    <a:lstStyle/>
                    <a:p>
                      <a:r>
                        <a:rPr lang="en-US" dirty="0"/>
                        <a:t>Long Term Outcomes</a:t>
                      </a:r>
                    </a:p>
                    <a:p>
                      <a:r>
                        <a:rPr lang="en-US" dirty="0"/>
                        <a:t>(VTE recurrence)</a:t>
                      </a:r>
                    </a:p>
                  </a:txBody>
                  <a:tcPr/>
                </a:tc>
                <a:extLst>
                  <a:ext uri="{0D108BD9-81ED-4DB2-BD59-A6C34878D82A}">
                    <a16:rowId xmlns:a16="http://schemas.microsoft.com/office/drawing/2014/main" val="3593983701"/>
                  </a:ext>
                </a:extLst>
              </a:tr>
              <a:tr h="1562100">
                <a:tc>
                  <a:txBody>
                    <a:bodyPr/>
                    <a:lstStyle/>
                    <a:p>
                      <a:r>
                        <a:rPr lang="en-US" sz="2000" dirty="0"/>
                        <a:t>Apixaban</a:t>
                      </a:r>
                    </a:p>
                    <a:p>
                      <a:r>
                        <a:rPr lang="en-US" sz="2000" dirty="0"/>
                        <a:t>(Eliquis)</a:t>
                      </a:r>
                    </a:p>
                  </a:txBody>
                  <a:tcPr/>
                </a:tc>
                <a:tc>
                  <a:txBody>
                    <a:bodyPr/>
                    <a:lstStyle/>
                    <a:p>
                      <a:r>
                        <a:rPr kumimoji="0" lang="en-US" sz="1800" b="0" i="0" u="none" strike="noStrike" kern="1200" dirty="0">
                          <a:solidFill>
                            <a:schemeClr val="dk1"/>
                          </a:solidFill>
                          <a:effectLst/>
                          <a:latin typeface="+mn-lt"/>
                          <a:ea typeface="+mn-ea"/>
                          <a:cs typeface="+mn-cs"/>
                        </a:rPr>
                        <a:t>85 occurrences of 11,559 patients treated</a:t>
                      </a:r>
                    </a:p>
                    <a:p>
                      <a:endParaRPr kumimoji="0" lang="en-US" sz="1800" b="0" i="0" u="none" strike="noStrike" kern="1200" dirty="0">
                        <a:solidFill>
                          <a:schemeClr val="dk1"/>
                        </a:solidFill>
                        <a:effectLst/>
                        <a:latin typeface="+mn-lt"/>
                        <a:ea typeface="+mn-ea"/>
                        <a:cs typeface="+mn-cs"/>
                      </a:endParaRPr>
                    </a:p>
                    <a:p>
                      <a:r>
                        <a:rPr kumimoji="0" lang="en-US" sz="3200" b="0" i="0" u="none" strike="noStrike" kern="1200" dirty="0">
                          <a:solidFill>
                            <a:schemeClr val="dk1"/>
                          </a:solidFill>
                          <a:effectLst/>
                          <a:latin typeface="+mn-lt"/>
                          <a:ea typeface="+mn-ea"/>
                          <a:cs typeface="+mn-cs"/>
                        </a:rPr>
                        <a:t>0.74%</a:t>
                      </a:r>
                      <a:endParaRPr lang="en-US" sz="3200" dirty="0"/>
                    </a:p>
                  </a:txBody>
                  <a:tcPr/>
                </a:tc>
                <a:tc>
                  <a:txBody>
                    <a:bodyPr/>
                    <a:lstStyle/>
                    <a:p>
                      <a:r>
                        <a:rPr kumimoji="0" lang="en-US" sz="1800" b="0" i="0" u="none" strike="noStrike" kern="1200" dirty="0">
                          <a:solidFill>
                            <a:schemeClr val="dk1"/>
                          </a:solidFill>
                          <a:effectLst/>
                          <a:latin typeface="+mn-lt"/>
                          <a:ea typeface="+mn-ea"/>
                          <a:cs typeface="+mn-cs"/>
                        </a:rPr>
                        <a:t>56 occurrences of 4,897 patients treated</a:t>
                      </a:r>
                    </a:p>
                    <a:p>
                      <a:endParaRPr kumimoji="0" lang="en-US" sz="1800" b="0" i="0" u="none" strike="noStrike" kern="1200" dirty="0">
                        <a:solidFill>
                          <a:schemeClr val="dk1"/>
                        </a:solidFill>
                        <a:effectLst/>
                        <a:latin typeface="+mn-lt"/>
                        <a:ea typeface="+mn-ea"/>
                        <a:cs typeface="+mn-cs"/>
                      </a:endParaRPr>
                    </a:p>
                    <a:p>
                      <a:r>
                        <a:rPr kumimoji="0" lang="en-US" sz="3200" b="0" i="0" u="none" strike="noStrike" kern="1200" dirty="0">
                          <a:solidFill>
                            <a:schemeClr val="dk1"/>
                          </a:solidFill>
                          <a:effectLst/>
                          <a:latin typeface="+mn-lt"/>
                          <a:ea typeface="+mn-ea"/>
                          <a:cs typeface="+mn-cs"/>
                        </a:rPr>
                        <a:t>1.14%</a:t>
                      </a:r>
                      <a:endParaRPr lang="en-US" sz="3200" dirty="0"/>
                    </a:p>
                  </a:txBody>
                  <a:tcPr/>
                </a:tc>
                <a:extLst>
                  <a:ext uri="{0D108BD9-81ED-4DB2-BD59-A6C34878D82A}">
                    <a16:rowId xmlns:a16="http://schemas.microsoft.com/office/drawing/2014/main" val="1955817419"/>
                  </a:ext>
                </a:extLst>
              </a:tr>
              <a:tr h="1562100">
                <a:tc>
                  <a:txBody>
                    <a:bodyPr/>
                    <a:lstStyle/>
                    <a:p>
                      <a:r>
                        <a:rPr lang="en-US" sz="2000" dirty="0"/>
                        <a:t>Rivaroxaban</a:t>
                      </a:r>
                    </a:p>
                    <a:p>
                      <a:r>
                        <a:rPr lang="en-US" sz="2000" dirty="0"/>
                        <a:t>(Xarelto)</a:t>
                      </a:r>
                    </a:p>
                  </a:txBody>
                  <a:tcPr/>
                </a:tc>
                <a:tc>
                  <a:txBody>
                    <a:bodyPr/>
                    <a:lstStyle/>
                    <a:p>
                      <a:r>
                        <a:rPr kumimoji="0" lang="en-US" sz="1800" b="0" i="0" u="none" strike="noStrike" kern="1200" dirty="0">
                          <a:solidFill>
                            <a:schemeClr val="dk1"/>
                          </a:solidFill>
                          <a:effectLst/>
                          <a:latin typeface="+mn-lt"/>
                          <a:ea typeface="+mn-ea"/>
                          <a:cs typeface="+mn-cs"/>
                        </a:rPr>
                        <a:t>350 occurrences of 33,909 patients treated</a:t>
                      </a:r>
                    </a:p>
                    <a:p>
                      <a:endParaRPr kumimoji="0" lang="en-US" sz="1800" b="0" i="0" u="none" strike="noStrike" kern="1200" dirty="0">
                        <a:solidFill>
                          <a:schemeClr val="dk1"/>
                        </a:solidFill>
                        <a:effectLst/>
                        <a:latin typeface="+mn-lt"/>
                        <a:ea typeface="+mn-ea"/>
                        <a:cs typeface="+mn-cs"/>
                      </a:endParaRPr>
                    </a:p>
                    <a:p>
                      <a:r>
                        <a:rPr kumimoji="0" lang="en-US" sz="3200" b="0" i="0" u="none" strike="noStrike" kern="1200" dirty="0">
                          <a:solidFill>
                            <a:schemeClr val="dk1"/>
                          </a:solidFill>
                          <a:effectLst/>
                          <a:latin typeface="+mn-lt"/>
                          <a:ea typeface="+mn-ea"/>
                          <a:cs typeface="+mn-cs"/>
                        </a:rPr>
                        <a:t>1.03%</a:t>
                      </a:r>
                      <a:endParaRPr lang="en-US" sz="3200" dirty="0"/>
                    </a:p>
                  </a:txBody>
                  <a:tcPr/>
                </a:tc>
                <a:tc>
                  <a:txBody>
                    <a:bodyPr/>
                    <a:lstStyle/>
                    <a:p>
                      <a:r>
                        <a:rPr kumimoji="0" lang="en-US" sz="1800" b="0" i="0" u="none" strike="noStrike" kern="1200" dirty="0">
                          <a:solidFill>
                            <a:schemeClr val="dk1"/>
                          </a:solidFill>
                          <a:effectLst/>
                          <a:latin typeface="+mn-lt"/>
                          <a:ea typeface="+mn-ea"/>
                          <a:cs typeface="+mn-cs"/>
                        </a:rPr>
                        <a:t>258 occurrences of 19,144 patients treated</a:t>
                      </a:r>
                    </a:p>
                    <a:p>
                      <a:endParaRPr kumimoji="0" lang="en-US" sz="1800" b="0" i="0" u="none" strike="noStrike" kern="1200" dirty="0">
                        <a:solidFill>
                          <a:schemeClr val="dk1"/>
                        </a:solidFill>
                        <a:effectLst/>
                        <a:latin typeface="+mn-lt"/>
                        <a:ea typeface="+mn-ea"/>
                        <a:cs typeface="+mn-cs"/>
                      </a:endParaRPr>
                    </a:p>
                    <a:p>
                      <a:r>
                        <a:rPr kumimoji="0" lang="en-US" sz="3200" b="0" i="0" u="none" strike="noStrike" kern="1200" dirty="0">
                          <a:solidFill>
                            <a:schemeClr val="dk1"/>
                          </a:solidFill>
                          <a:effectLst/>
                          <a:latin typeface="+mn-lt"/>
                          <a:ea typeface="+mn-ea"/>
                          <a:cs typeface="+mn-cs"/>
                        </a:rPr>
                        <a:t>1.35%</a:t>
                      </a:r>
                      <a:endParaRPr lang="en-US" sz="3200" dirty="0"/>
                    </a:p>
                  </a:txBody>
                  <a:tcPr/>
                </a:tc>
                <a:extLst>
                  <a:ext uri="{0D108BD9-81ED-4DB2-BD59-A6C34878D82A}">
                    <a16:rowId xmlns:a16="http://schemas.microsoft.com/office/drawing/2014/main" val="1950991681"/>
                  </a:ext>
                </a:extLst>
              </a:tr>
            </a:tbl>
          </a:graphicData>
        </a:graphic>
      </p:graphicFrame>
    </p:spTree>
    <p:extLst>
      <p:ext uri="{BB962C8B-B14F-4D97-AF65-F5344CB8AC3E}">
        <p14:creationId xmlns:p14="http://schemas.microsoft.com/office/powerpoint/2010/main" val="418389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0A28A9-8840-449B-9220-9F9542ADDF58}"/>
              </a:ext>
            </a:extLst>
          </p:cNvPr>
          <p:cNvSpPr>
            <a:spLocks noGrp="1"/>
          </p:cNvSpPr>
          <p:nvPr>
            <p:ph idx="1"/>
          </p:nvPr>
        </p:nvSpPr>
        <p:spPr/>
        <p:txBody>
          <a:bodyPr>
            <a:normAutofit lnSpcReduction="10000"/>
          </a:bodyPr>
          <a:lstStyle/>
          <a:p>
            <a:pPr marL="137160" indent="0">
              <a:buNone/>
            </a:pPr>
            <a:r>
              <a:rPr lang="en-US" b="0" i="0" dirty="0">
                <a:effectLst/>
                <a:latin typeface="Helvetica" panose="020B0604020202020204" pitchFamily="34" charset="0"/>
              </a:rPr>
              <a:t>“Patient Education: Teaching the Patient about Oral Anticoagulation Therapy”, an article addressing the topic of anticoagulation education, talks about how to educate patients on medications, the desired outcomes of teaching, why the education is important, and the facts and figures behind the research. It was found that up to 25% of patients receiving oral anticoagulation therapy are nonadherent to the prescribed treatment regimen. To correct this, healthcare workers implemented patient-centered and evidenced-based education based on the patients’ readiness with methods such as handouts and videos that involved simple, nonmedical language.</a:t>
            </a:r>
          </a:p>
        </p:txBody>
      </p:sp>
      <p:sp>
        <p:nvSpPr>
          <p:cNvPr id="3" name="Title 2">
            <a:extLst>
              <a:ext uri="{FF2B5EF4-FFF2-40B4-BE49-F238E27FC236}">
                <a16:creationId xmlns:a16="http://schemas.microsoft.com/office/drawing/2014/main" id="{6C697808-C4F3-4997-B7F4-F62B5F1BE6CC}"/>
              </a:ext>
            </a:extLst>
          </p:cNvPr>
          <p:cNvSpPr>
            <a:spLocks noGrp="1"/>
          </p:cNvSpPr>
          <p:nvPr>
            <p:ph type="title"/>
          </p:nvPr>
        </p:nvSpPr>
        <p:spPr/>
        <p:txBody>
          <a:bodyPr/>
          <a:lstStyle/>
          <a:p>
            <a:r>
              <a:rPr lang="en-US" dirty="0"/>
              <a:t>More research…</a:t>
            </a:r>
          </a:p>
        </p:txBody>
      </p:sp>
    </p:spTree>
    <p:extLst>
      <p:ext uri="{BB962C8B-B14F-4D97-AF65-F5344CB8AC3E}">
        <p14:creationId xmlns:p14="http://schemas.microsoft.com/office/powerpoint/2010/main" val="1684654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DD37C4-EB00-4C40-8119-2EFB6EB9808F}"/>
              </a:ext>
            </a:extLst>
          </p:cNvPr>
          <p:cNvSpPr>
            <a:spLocks noGrp="1"/>
          </p:cNvSpPr>
          <p:nvPr>
            <p:ph idx="1"/>
          </p:nvPr>
        </p:nvSpPr>
        <p:spPr>
          <a:xfrm>
            <a:off x="3118757" y="1600201"/>
            <a:ext cx="8825594" cy="4653642"/>
          </a:xfrm>
        </p:spPr>
        <p:txBody>
          <a:bodyPr>
            <a:normAutofit fontScale="92500"/>
          </a:bodyPr>
          <a:lstStyle/>
          <a:p>
            <a:r>
              <a:rPr lang="en-US" b="0" i="0" dirty="0">
                <a:effectLst/>
                <a:latin typeface="Helvetica" panose="020B0604020202020204" pitchFamily="34" charset="0"/>
              </a:rPr>
              <a:t>“In a qualitative study of 17 patients in the United Kingdom, researchers found that prompt, personalized, real-time communications and collaborative partnerships with the healthcare team led to better understanding, fewer feelings of isolation, and a greater sense of control by the patients.”</a:t>
            </a:r>
          </a:p>
          <a:p>
            <a:endParaRPr lang="en-US" dirty="0">
              <a:latin typeface="Helvetica" panose="020B0604020202020204" pitchFamily="34" charset="0"/>
            </a:endParaRPr>
          </a:p>
          <a:p>
            <a:r>
              <a:rPr lang="en-US" dirty="0">
                <a:latin typeface="Helvetica" panose="020B0604020202020204" pitchFamily="34" charset="0"/>
              </a:rPr>
              <a:t>“</a:t>
            </a:r>
            <a:r>
              <a:rPr lang="en-US" b="0" i="0" dirty="0">
                <a:effectLst/>
                <a:latin typeface="Helvetica" panose="020B0604020202020204" pitchFamily="34" charset="0"/>
              </a:rPr>
              <a:t>In a study of 78 patients receiving OAT, researchers found that there was an improvement in perceived health status and in the patient’s HRQOL during the first six months of receiving OAT”</a:t>
            </a:r>
            <a:endParaRPr lang="en-US" dirty="0"/>
          </a:p>
        </p:txBody>
      </p:sp>
      <p:sp>
        <p:nvSpPr>
          <p:cNvPr id="3" name="Title 2">
            <a:extLst>
              <a:ext uri="{FF2B5EF4-FFF2-40B4-BE49-F238E27FC236}">
                <a16:creationId xmlns:a16="http://schemas.microsoft.com/office/drawing/2014/main" id="{EABA86EE-FC88-41B4-BA40-9E4D1D3BC58D}"/>
              </a:ext>
            </a:extLst>
          </p:cNvPr>
          <p:cNvSpPr>
            <a:spLocks noGrp="1"/>
          </p:cNvSpPr>
          <p:nvPr>
            <p:ph type="title"/>
          </p:nvPr>
        </p:nvSpPr>
        <p:spPr/>
        <p:txBody>
          <a:bodyPr/>
          <a:lstStyle/>
          <a:p>
            <a:r>
              <a:rPr lang="en-US" dirty="0"/>
              <a:t>Outcomes of patient education</a:t>
            </a:r>
          </a:p>
        </p:txBody>
      </p:sp>
      <p:pic>
        <p:nvPicPr>
          <p:cNvPr id="5" name="Graphic 4" descr="Classroom outline">
            <a:extLst>
              <a:ext uri="{FF2B5EF4-FFF2-40B4-BE49-F238E27FC236}">
                <a16:creationId xmlns:a16="http://schemas.microsoft.com/office/drawing/2014/main" id="{C626EB89-4BA8-4B65-9AAE-7E74B0927E1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4479" y="3796620"/>
            <a:ext cx="2786742" cy="2786742"/>
          </a:xfrm>
          <a:prstGeom prst="rect">
            <a:avLst/>
          </a:prstGeom>
        </p:spPr>
      </p:pic>
      <p:pic>
        <p:nvPicPr>
          <p:cNvPr id="7" name="Graphic 6" descr="Back with solid fill">
            <a:extLst>
              <a:ext uri="{FF2B5EF4-FFF2-40B4-BE49-F238E27FC236}">
                <a16:creationId xmlns:a16="http://schemas.microsoft.com/office/drawing/2014/main" id="{FDF946A4-02FA-4FDE-BD80-0C7B5454E45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29417" y="1606777"/>
            <a:ext cx="1911803" cy="1911803"/>
          </a:xfrm>
          <a:prstGeom prst="rect">
            <a:avLst/>
          </a:prstGeom>
        </p:spPr>
      </p:pic>
    </p:spTree>
    <p:extLst>
      <p:ext uri="{BB962C8B-B14F-4D97-AF65-F5344CB8AC3E}">
        <p14:creationId xmlns:p14="http://schemas.microsoft.com/office/powerpoint/2010/main" val="656376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dical design templat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extLst>
    <a:ext uri="{05A4C25C-085E-4340-85A3-A5531E510DB2}">
      <thm15:themeFamily xmlns:thm15="http://schemas.microsoft.com/office/thememl/2012/main" name="Medical design template" id="{BE883315-6697-4975-AEB2-5905098383C4}" vid="{D3CC9EF4-996F-4232-B765-B82F773B7949}"/>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3B1956DC6359B49A1D8EBC72AFBC4B6" ma:contentTypeVersion="11" ma:contentTypeDescription="Create a new document." ma:contentTypeScope="" ma:versionID="5225e7bd4a4c02a4cdaae3991b7c034c">
  <xsd:schema xmlns:xsd="http://www.w3.org/2001/XMLSchema" xmlns:xs="http://www.w3.org/2001/XMLSchema" xmlns:p="http://schemas.microsoft.com/office/2006/metadata/properties" xmlns:ns3="4d5f98bd-b9e5-4fd1-a4ef-0b49a4d7f661" targetNamespace="http://schemas.microsoft.com/office/2006/metadata/properties" ma:root="true" ma:fieldsID="3a7eb877104ef72c65e43853bcb73bf8" ns3:_="">
    <xsd:import namespace="4d5f98bd-b9e5-4fd1-a4ef-0b49a4d7f66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5f98bd-b9e5-4fd1-a4ef-0b49a4d7f6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D1C9B0-FE26-433B-8E1A-54CCDFA4EB1D}">
  <ds:schemaRefs>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4d5f98bd-b9e5-4fd1-a4ef-0b49a4d7f661"/>
    <ds:schemaRef ds:uri="http://www.w3.org/XML/1998/namespace"/>
    <ds:schemaRef ds:uri="http://purl.org/dc/terms/"/>
  </ds:schemaRefs>
</ds:datastoreItem>
</file>

<file path=customXml/itemProps2.xml><?xml version="1.0" encoding="utf-8"?>
<ds:datastoreItem xmlns:ds="http://schemas.openxmlformats.org/officeDocument/2006/customXml" ds:itemID="{E02EA649-3CC7-41F6-8D8D-44EDCCA235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5f98bd-b9e5-4fd1-a4ef-0b49a4d7f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8D160E-FA4E-408D-9478-31F890BA50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Medical presentation design slides</Template>
  <TotalTime>1958</TotalTime>
  <Words>868</Words>
  <Application>Microsoft Office PowerPoint</Application>
  <PresentationFormat>Widescreen</PresentationFormat>
  <Paragraphs>48</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Helvetica</vt:lpstr>
      <vt:lpstr>Times New Roman</vt:lpstr>
      <vt:lpstr>Wingdings</vt:lpstr>
      <vt:lpstr>Wingdings 2</vt:lpstr>
      <vt:lpstr>Wingdings 3</vt:lpstr>
      <vt:lpstr>Medical design template</vt:lpstr>
      <vt:lpstr>Quality Improvement</vt:lpstr>
      <vt:lpstr>PowerPoint Presentation</vt:lpstr>
      <vt:lpstr>The Question</vt:lpstr>
      <vt:lpstr>Why Does This Matter?</vt:lpstr>
      <vt:lpstr>HCAPS Score</vt:lpstr>
      <vt:lpstr>Research</vt:lpstr>
      <vt:lpstr>Patient Outcomes</vt:lpstr>
      <vt:lpstr>More research…</vt:lpstr>
      <vt:lpstr>Outcomes of patient education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Improvement</dc:title>
  <dc:creator>Ashley McGuire</dc:creator>
  <cp:lastModifiedBy>Ashley McGuire</cp:lastModifiedBy>
  <cp:revision>6</cp:revision>
  <dcterms:created xsi:type="dcterms:W3CDTF">2022-03-02T18:14:46Z</dcterms:created>
  <dcterms:modified xsi:type="dcterms:W3CDTF">2022-04-05T01:09:09Z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0x01010003B1956DC6359B49A1D8EBC72AFBC4B6</vt:lpwstr>
  </property>
  <property fmtid="{D5CDD505-2E9C-101B-9397-08002B2CF9AE}" pid="3" name="Order">
    <vt:r8>74064500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