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5"/>
  </p:notesMasterIdLst>
  <p:handoutMasterIdLst>
    <p:handoutMasterId r:id="rId16"/>
  </p:handoutMasterIdLst>
  <p:sldIdLst>
    <p:sldId id="257" r:id="rId5"/>
    <p:sldId id="262" r:id="rId6"/>
    <p:sldId id="258" r:id="rId7"/>
    <p:sldId id="264" r:id="rId8"/>
    <p:sldId id="259" r:id="rId9"/>
    <p:sldId id="263" r:id="rId10"/>
    <p:sldId id="260" r:id="rId11"/>
    <p:sldId id="265" r:id="rId12"/>
    <p:sldId id="266"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C08554-1903-4A18-B320-E63768D2D707}" v="52" dt="2022-03-17T23:14:43.9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77" d="100"/>
          <a:sy n="77" d="100"/>
        </p:scale>
        <p:origin x="232" y="56"/>
      </p:cViewPr>
      <p:guideLst/>
    </p:cSldViewPr>
  </p:slideViewPr>
  <p:notesTextViewPr>
    <p:cViewPr>
      <p:scale>
        <a:sx n="1" d="1"/>
        <a:sy n="1" d="1"/>
      </p:scale>
      <p:origin x="0" y="0"/>
    </p:cViewPr>
  </p:notesTextViewPr>
  <p:notesViewPr>
    <p:cSldViewPr snapToGrid="0">
      <p:cViewPr varScale="1">
        <p:scale>
          <a:sx n="83" d="100"/>
          <a:sy n="83" d="100"/>
        </p:scale>
        <p:origin x="24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McGuire" userId="01facee8-f5bc-4dfe-ab53-866a0a184b7e" providerId="ADAL" clId="{BEC08554-1903-4A18-B320-E63768D2D707}"/>
    <pc:docChg chg="undo redo custSel addSld modSld sldOrd">
      <pc:chgData name="Ashley McGuire" userId="01facee8-f5bc-4dfe-ab53-866a0a184b7e" providerId="ADAL" clId="{BEC08554-1903-4A18-B320-E63768D2D707}" dt="2022-04-05T01:09:04.637" v="882" actId="1036"/>
      <pc:docMkLst>
        <pc:docMk/>
      </pc:docMkLst>
      <pc:sldChg chg="modSp mod">
        <pc:chgData name="Ashley McGuire" userId="01facee8-f5bc-4dfe-ab53-866a0a184b7e" providerId="ADAL" clId="{BEC08554-1903-4A18-B320-E63768D2D707}" dt="2022-03-17T22:30:52.265" v="69" actId="20577"/>
        <pc:sldMkLst>
          <pc:docMk/>
          <pc:sldMk cId="435519843" sldId="258"/>
        </pc:sldMkLst>
        <pc:spChg chg="mod">
          <ac:chgData name="Ashley McGuire" userId="01facee8-f5bc-4dfe-ab53-866a0a184b7e" providerId="ADAL" clId="{BEC08554-1903-4A18-B320-E63768D2D707}" dt="2022-03-17T22:30:52.265" v="69" actId="20577"/>
          <ac:spMkLst>
            <pc:docMk/>
            <pc:sldMk cId="435519843" sldId="258"/>
            <ac:spMk id="14" creationId="{00000000-0000-0000-0000-000000000000}"/>
          </ac:spMkLst>
        </pc:spChg>
      </pc:sldChg>
      <pc:sldChg chg="addSp delSp modSp mod">
        <pc:chgData name="Ashley McGuire" userId="01facee8-f5bc-4dfe-ab53-866a0a184b7e" providerId="ADAL" clId="{BEC08554-1903-4A18-B320-E63768D2D707}" dt="2022-04-05T01:09:04.637" v="882" actId="1036"/>
        <pc:sldMkLst>
          <pc:docMk/>
          <pc:sldMk cId="3191102788" sldId="259"/>
        </pc:sldMkLst>
        <pc:spChg chg="add del mod">
          <ac:chgData name="Ashley McGuire" userId="01facee8-f5bc-4dfe-ab53-866a0a184b7e" providerId="ADAL" clId="{BEC08554-1903-4A18-B320-E63768D2D707}" dt="2022-03-17T23:10:00.353" v="818" actId="21"/>
          <ac:spMkLst>
            <pc:docMk/>
            <pc:sldMk cId="3191102788" sldId="259"/>
            <ac:spMk id="7" creationId="{3E9D5838-1988-4BE8-A03C-49ED37DB929E}"/>
          </ac:spMkLst>
        </pc:spChg>
        <pc:spChg chg="add mod">
          <ac:chgData name="Ashley McGuire" userId="01facee8-f5bc-4dfe-ab53-866a0a184b7e" providerId="ADAL" clId="{BEC08554-1903-4A18-B320-E63768D2D707}" dt="2022-03-17T23:14:27.644" v="878" actId="14100"/>
          <ac:spMkLst>
            <pc:docMk/>
            <pc:sldMk cId="3191102788" sldId="259"/>
            <ac:spMk id="9" creationId="{0E11ADD3-BD37-4CFA-BB1B-F3A06D9133C6}"/>
          </ac:spMkLst>
        </pc:spChg>
        <pc:graphicFrameChg chg="add mod">
          <ac:chgData name="Ashley McGuire" userId="01facee8-f5bc-4dfe-ab53-866a0a184b7e" providerId="ADAL" clId="{BEC08554-1903-4A18-B320-E63768D2D707}" dt="2022-04-05T01:09:04.637" v="882" actId="1036"/>
          <ac:graphicFrameMkLst>
            <pc:docMk/>
            <pc:sldMk cId="3191102788" sldId="259"/>
            <ac:graphicFrameMk id="5" creationId="{B3ECB282-1E9B-4534-93A7-0D4FF1F8FE6B}"/>
          </ac:graphicFrameMkLst>
        </pc:graphicFrameChg>
        <pc:graphicFrameChg chg="add del mod">
          <ac:chgData name="Ashley McGuire" userId="01facee8-f5bc-4dfe-ab53-866a0a184b7e" providerId="ADAL" clId="{BEC08554-1903-4A18-B320-E63768D2D707}" dt="2022-03-17T23:10:22.991" v="822" actId="1076"/>
          <ac:graphicFrameMkLst>
            <pc:docMk/>
            <pc:sldMk cId="3191102788" sldId="259"/>
            <ac:graphicFrameMk id="8" creationId="{07511069-8B63-4A4F-9AB4-285253CFE84C}"/>
          </ac:graphicFrameMkLst>
        </pc:graphicFrameChg>
      </pc:sldChg>
      <pc:sldChg chg="ord">
        <pc:chgData name="Ashley McGuire" userId="01facee8-f5bc-4dfe-ab53-866a0a184b7e" providerId="ADAL" clId="{BEC08554-1903-4A18-B320-E63768D2D707}" dt="2022-03-17T22:45:41.869" v="661"/>
        <pc:sldMkLst>
          <pc:docMk/>
          <pc:sldMk cId="4183894660" sldId="260"/>
        </pc:sldMkLst>
      </pc:sldChg>
      <pc:sldChg chg="modSp mod">
        <pc:chgData name="Ashley McGuire" userId="01facee8-f5bc-4dfe-ab53-866a0a184b7e" providerId="ADAL" clId="{BEC08554-1903-4A18-B320-E63768D2D707}" dt="2022-03-17T23:01:28.182" v="754" actId="255"/>
        <pc:sldMkLst>
          <pc:docMk/>
          <pc:sldMk cId="1949880991" sldId="261"/>
        </pc:sldMkLst>
        <pc:spChg chg="mod">
          <ac:chgData name="Ashley McGuire" userId="01facee8-f5bc-4dfe-ab53-866a0a184b7e" providerId="ADAL" clId="{BEC08554-1903-4A18-B320-E63768D2D707}" dt="2022-03-17T23:01:28.182" v="754" actId="255"/>
          <ac:spMkLst>
            <pc:docMk/>
            <pc:sldMk cId="1949880991" sldId="261"/>
            <ac:spMk id="10" creationId="{00000000-0000-0000-0000-000000000000}"/>
          </ac:spMkLst>
        </pc:spChg>
      </pc:sldChg>
      <pc:sldChg chg="modSp mod">
        <pc:chgData name="Ashley McGuire" userId="01facee8-f5bc-4dfe-ab53-866a0a184b7e" providerId="ADAL" clId="{BEC08554-1903-4A18-B320-E63768D2D707}" dt="2022-03-17T23:03:31.226" v="770" actId="20577"/>
        <pc:sldMkLst>
          <pc:docMk/>
          <pc:sldMk cId="417674013" sldId="264"/>
        </pc:sldMkLst>
        <pc:spChg chg="mod">
          <ac:chgData name="Ashley McGuire" userId="01facee8-f5bc-4dfe-ab53-866a0a184b7e" providerId="ADAL" clId="{BEC08554-1903-4A18-B320-E63768D2D707}" dt="2022-03-17T23:03:31.226" v="770" actId="20577"/>
          <ac:spMkLst>
            <pc:docMk/>
            <pc:sldMk cId="417674013" sldId="264"/>
            <ac:spMk id="2" creationId="{88ABDD75-7954-4B09-BC66-7FE96793A11A}"/>
          </ac:spMkLst>
        </pc:spChg>
      </pc:sldChg>
      <pc:sldChg chg="modSp new mod">
        <pc:chgData name="Ashley McGuire" userId="01facee8-f5bc-4dfe-ab53-866a0a184b7e" providerId="ADAL" clId="{BEC08554-1903-4A18-B320-E63768D2D707}" dt="2022-03-17T22:49:37.444" v="733" actId="5793"/>
        <pc:sldMkLst>
          <pc:docMk/>
          <pc:sldMk cId="1684654596" sldId="265"/>
        </pc:sldMkLst>
        <pc:spChg chg="mod">
          <ac:chgData name="Ashley McGuire" userId="01facee8-f5bc-4dfe-ab53-866a0a184b7e" providerId="ADAL" clId="{BEC08554-1903-4A18-B320-E63768D2D707}" dt="2022-03-17T22:45:17.619" v="649" actId="20577"/>
          <ac:spMkLst>
            <pc:docMk/>
            <pc:sldMk cId="1684654596" sldId="265"/>
            <ac:spMk id="2" creationId="{EF0A28A9-8840-449B-9220-9F9542ADDF58}"/>
          </ac:spMkLst>
        </pc:spChg>
        <pc:spChg chg="mod">
          <ac:chgData name="Ashley McGuire" userId="01facee8-f5bc-4dfe-ab53-866a0a184b7e" providerId="ADAL" clId="{BEC08554-1903-4A18-B320-E63768D2D707}" dt="2022-03-17T22:49:37.444" v="733" actId="5793"/>
          <ac:spMkLst>
            <pc:docMk/>
            <pc:sldMk cId="1684654596" sldId="265"/>
            <ac:spMk id="3" creationId="{6C697808-C4F3-4997-B7F4-F62B5F1BE6CC}"/>
          </ac:spMkLst>
        </pc:spChg>
      </pc:sldChg>
      <pc:sldChg chg="addSp modSp new mod">
        <pc:chgData name="Ashley McGuire" userId="01facee8-f5bc-4dfe-ab53-866a0a184b7e" providerId="ADAL" clId="{BEC08554-1903-4A18-B320-E63768D2D707}" dt="2022-03-17T22:58:12.161" v="745" actId="14100"/>
        <pc:sldMkLst>
          <pc:docMk/>
          <pc:sldMk cId="656376163" sldId="266"/>
        </pc:sldMkLst>
        <pc:spChg chg="mod">
          <ac:chgData name="Ashley McGuire" userId="01facee8-f5bc-4dfe-ab53-866a0a184b7e" providerId="ADAL" clId="{BEC08554-1903-4A18-B320-E63768D2D707}" dt="2022-03-17T22:58:12.161" v="745" actId="14100"/>
          <ac:spMkLst>
            <pc:docMk/>
            <pc:sldMk cId="656376163" sldId="266"/>
            <ac:spMk id="2" creationId="{26DD37C4-EB00-4C40-8119-2EFB6EB9808F}"/>
          </ac:spMkLst>
        </pc:spChg>
        <pc:spChg chg="mod">
          <ac:chgData name="Ashley McGuire" userId="01facee8-f5bc-4dfe-ab53-866a0a184b7e" providerId="ADAL" clId="{BEC08554-1903-4A18-B320-E63768D2D707}" dt="2022-03-17T22:47:33.601" v="699" actId="20577"/>
          <ac:spMkLst>
            <pc:docMk/>
            <pc:sldMk cId="656376163" sldId="266"/>
            <ac:spMk id="3" creationId="{EABA86EE-FC88-41B4-BA40-9E4D1D3BC58D}"/>
          </ac:spMkLst>
        </pc:spChg>
        <pc:picChg chg="add mod">
          <ac:chgData name="Ashley McGuire" userId="01facee8-f5bc-4dfe-ab53-866a0a184b7e" providerId="ADAL" clId="{BEC08554-1903-4A18-B320-E63768D2D707}" dt="2022-03-17T22:56:57.215" v="741" actId="14100"/>
          <ac:picMkLst>
            <pc:docMk/>
            <pc:sldMk cId="656376163" sldId="266"/>
            <ac:picMk id="5" creationId="{C626EB89-4BA8-4B65-9AAE-7E74B0927E14}"/>
          </ac:picMkLst>
        </pc:picChg>
        <pc:picChg chg="add mod">
          <ac:chgData name="Ashley McGuire" userId="01facee8-f5bc-4dfe-ab53-866a0a184b7e" providerId="ADAL" clId="{BEC08554-1903-4A18-B320-E63768D2D707}" dt="2022-03-17T22:57:55.207" v="744" actId="14100"/>
          <ac:picMkLst>
            <pc:docMk/>
            <pc:sldMk cId="656376163" sldId="266"/>
            <ac:picMk id="7" creationId="{FDF946A4-02FA-4FDE-BD80-0C7B5454E459}"/>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9365280511811"/>
          <c:y val="5.156249682809444E-2"/>
          <c:w val="0.690634719488189"/>
          <c:h val="0.94843750317190556"/>
        </c:manualLayout>
      </c:layout>
      <c:bar3DChart>
        <c:barDir val="bar"/>
        <c:grouping val="stacked"/>
        <c:varyColors val="0"/>
        <c:ser>
          <c:idx val="0"/>
          <c:order val="0"/>
          <c:tx>
            <c:strRef>
              <c:f>Sheet1!$B$1</c:f>
              <c:strCache>
                <c:ptCount val="1"/>
                <c:pt idx="0">
                  <c:v>Series 1</c:v>
                </c:pt>
              </c:strCache>
            </c:strRef>
          </c:tx>
          <c:spPr>
            <a:solidFill>
              <a:schemeClr val="accent1"/>
            </a:solidFill>
            <a:ln>
              <a:noFill/>
            </a:ln>
            <a:effectLst/>
            <a:sp3d/>
          </c:spPr>
          <c:invertIfNegative val="0"/>
          <c:cat>
            <c:numRef>
              <c:f>Sheet1!$A$2</c:f>
              <c:numCache>
                <c:formatCode>General</c:formatCode>
                <c:ptCount val="1"/>
              </c:numCache>
            </c:numRef>
          </c:cat>
          <c:val>
            <c:numRef>
              <c:f>Sheet1!$B$2</c:f>
              <c:numCache>
                <c:formatCode>General</c:formatCode>
                <c:ptCount val="1"/>
                <c:pt idx="0">
                  <c:v>1</c:v>
                </c:pt>
              </c:numCache>
            </c:numRef>
          </c:val>
          <c:extLst>
            <c:ext xmlns:c16="http://schemas.microsoft.com/office/drawing/2014/chart" uri="{C3380CC4-5D6E-409C-BE32-E72D297353CC}">
              <c16:uniqueId val="{00000000-DEEA-4AD7-B402-41E11C4DAA0F}"/>
            </c:ext>
          </c:extLst>
        </c:ser>
        <c:ser>
          <c:idx val="1"/>
          <c:order val="1"/>
          <c:tx>
            <c:strRef>
              <c:f>Sheet1!$C$1</c:f>
              <c:strCache>
                <c:ptCount val="1"/>
                <c:pt idx="0">
                  <c:v>Series 2</c:v>
                </c:pt>
              </c:strCache>
            </c:strRef>
          </c:tx>
          <c:spPr>
            <a:solidFill>
              <a:schemeClr val="accent2"/>
            </a:solidFill>
            <a:ln>
              <a:noFill/>
            </a:ln>
            <a:effectLst/>
            <a:sp3d/>
          </c:spPr>
          <c:invertIfNegative val="0"/>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4-DEEA-4AD7-B402-41E11C4DAA0F}"/>
            </c:ext>
          </c:extLst>
        </c:ser>
        <c:dLbls>
          <c:showLegendKey val="0"/>
          <c:showVal val="0"/>
          <c:showCatName val="0"/>
          <c:showSerName val="0"/>
          <c:showPercent val="0"/>
          <c:showBubbleSize val="0"/>
        </c:dLbls>
        <c:gapWidth val="150"/>
        <c:shape val="box"/>
        <c:axId val="1862017151"/>
        <c:axId val="1862015487"/>
        <c:axId val="0"/>
      </c:bar3DChart>
      <c:catAx>
        <c:axId val="1862017151"/>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10" b="0" i="0" u="none" strike="noStrike" kern="1200" baseline="0">
                <a:solidFill>
                  <a:schemeClr val="tx1">
                    <a:lumMod val="65000"/>
                    <a:lumOff val="35000"/>
                  </a:schemeClr>
                </a:solidFill>
                <a:latin typeface="+mn-lt"/>
                <a:ea typeface="+mn-ea"/>
                <a:cs typeface="+mn-cs"/>
              </a:defRPr>
            </a:pPr>
            <a:endParaRPr lang="en-US"/>
          </a:p>
        </c:txPr>
        <c:crossAx val="1862015487"/>
        <c:crosses val="autoZero"/>
        <c:auto val="1"/>
        <c:lblAlgn val="ctr"/>
        <c:lblOffset val="100"/>
        <c:noMultiLvlLbl val="0"/>
      </c:catAx>
      <c:valAx>
        <c:axId val="1862015487"/>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862017151"/>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0.30754</cdr:x>
      <cdr:y>0.20114</cdr:y>
    </cdr:from>
    <cdr:to>
      <cdr:x>0.47197</cdr:x>
      <cdr:y>0.67624</cdr:y>
    </cdr:to>
    <cdr:sp macro="" textlink="">
      <cdr:nvSpPr>
        <cdr:cNvPr id="2" name="TextBox 1">
          <a:extLst xmlns:a="http://schemas.openxmlformats.org/drawingml/2006/main">
            <a:ext uri="{FF2B5EF4-FFF2-40B4-BE49-F238E27FC236}">
              <a16:creationId xmlns:a16="http://schemas.microsoft.com/office/drawing/2014/main" id="{2EDF6583-EC74-4C8C-8ECB-B133025B7185}"/>
            </a:ext>
          </a:extLst>
        </cdr:cNvPr>
        <cdr:cNvSpPr txBox="1"/>
      </cdr:nvSpPr>
      <cdr:spPr>
        <a:xfrm xmlns:a="http://schemas.openxmlformats.org/drawingml/2006/main">
          <a:off x="3374571" y="947057"/>
          <a:ext cx="1804308" cy="22370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6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60B6B-963E-45AD-B18D-9DA3469D83C9}" type="datetimeFigureOut">
              <a:rPr lang="en-US" smtClean="0"/>
              <a:t>4/4/2022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B61BEE-A6B4-49DE-8859-2A55F155C514}" type="slidenum">
              <a:rPr lang="en-US" smtClean="0"/>
              <a:t>‹#›</a:t>
            </a:fld>
            <a:endParaRPr lang="en-US"/>
          </a:p>
        </p:txBody>
      </p:sp>
    </p:spTree>
    <p:extLst>
      <p:ext uri="{BB962C8B-B14F-4D97-AF65-F5344CB8AC3E}">
        <p14:creationId xmlns:p14="http://schemas.microsoft.com/office/powerpoint/2010/main" val="3784930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8D2A0D-6B45-4215-8A49-D14849101A69}" type="datetimeFigureOut">
              <a:rPr lang="en-US" smtClean="0"/>
              <a:t>4/4/2022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6A182-AF03-4CC8-94DC-C0726DF52A64}" type="slidenum">
              <a:rPr lang="en-US" smtClean="0"/>
              <a:t>‹#›</a:t>
            </a:fld>
            <a:endParaRPr lang="en-US"/>
          </a:p>
        </p:txBody>
      </p:sp>
    </p:spTree>
    <p:extLst>
      <p:ext uri="{BB962C8B-B14F-4D97-AF65-F5344CB8AC3E}">
        <p14:creationId xmlns:p14="http://schemas.microsoft.com/office/powerpoint/2010/main" val="3303640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E6A182-AF03-4CC8-94DC-C0726DF52A64}" type="slidenum">
              <a:rPr lang="en-US" smtClean="0"/>
              <a:t>1</a:t>
            </a:fld>
            <a:endParaRPr lang="en-US"/>
          </a:p>
        </p:txBody>
      </p:sp>
    </p:spTree>
    <p:extLst>
      <p:ext uri="{BB962C8B-B14F-4D97-AF65-F5344CB8AC3E}">
        <p14:creationId xmlns:p14="http://schemas.microsoft.com/office/powerpoint/2010/main" val="13377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8AE1E626-6EB7-4D9A-AD4A-B54D1684CAD1}" type="datetime1">
              <a:rPr lang="en-US" smtClean="0"/>
              <a:t>4/4/2022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01CF334-2D5C-4859-84A6-CA7E6E43FAEB}" type="slidenum">
              <a:rPr lang="en-US" smtClean="0"/>
              <a:t>‹#›</a:t>
            </a:fld>
            <a:endParaRPr lang="en-US"/>
          </a:p>
        </p:txBody>
      </p:sp>
      <p:sp>
        <p:nvSpPr>
          <p:cNvPr id="9" name="Subtitle 8"/>
          <p:cNvSpPr>
            <a:spLocks noGrp="1"/>
          </p:cNvSpPr>
          <p:nvPr>
            <p:ph type="subTitle" idx="1"/>
          </p:nvPr>
        </p:nvSpPr>
        <p:spPr>
          <a:xfrm>
            <a:off x="562707" y="2320335"/>
            <a:ext cx="8534400" cy="1752600"/>
          </a:xfrm>
        </p:spPr>
        <p:txBody>
          <a:bodyPr/>
          <a:lstStyle>
            <a:lvl1pPr marL="0" indent="0" algn="l">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8" name="Title 7"/>
          <p:cNvSpPr>
            <a:spLocks noGrp="1"/>
          </p:cNvSpPr>
          <p:nvPr>
            <p:ph type="ctrTitle"/>
          </p:nvPr>
        </p:nvSpPr>
        <p:spPr>
          <a:xfrm>
            <a:off x="562707" y="288339"/>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l">
              <a:defRPr sz="4800" b="1" cap="all" baseline="0">
                <a:ln w="6350">
                  <a:noFill/>
                </a:ln>
                <a:solidFill>
                  <a:schemeClr val="accent2"/>
                </a:solidFill>
                <a:effectLst>
                  <a:outerShdw blurRad="127000" dist="200000" dir="2700000" algn="tl" rotWithShape="0">
                    <a:srgbClr val="000000">
                      <a:alpha val="30000"/>
                    </a:srgbClr>
                  </a:outerShdw>
                </a:effectLst>
              </a:defRPr>
            </a:lvl1pPr>
          </a:lstStyle>
          <a:p>
            <a:r>
              <a:rPr kumimoji="0" lang="en-US"/>
              <a:t>Click to edit Master title style</a:t>
            </a:r>
            <a:endParaRPr kumimoji="0" lang="en-US" dirty="0"/>
          </a:p>
        </p:txBody>
      </p:sp>
    </p:spTree>
    <p:extLst>
      <p:ext uri="{BB962C8B-B14F-4D97-AF65-F5344CB8AC3E}">
        <p14:creationId xmlns:p14="http://schemas.microsoft.com/office/powerpoint/2010/main" val="2386028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9932EDF-E99E-4C68-AFCB-7A835B309D6D}" type="datetime1">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endParaRPr kumimoji="0" lang="en-US" dirty="0"/>
          </a:p>
        </p:txBody>
      </p:sp>
    </p:spTree>
    <p:extLst>
      <p:ext uri="{BB962C8B-B14F-4D97-AF65-F5344CB8AC3E}">
        <p14:creationId xmlns:p14="http://schemas.microsoft.com/office/powerpoint/2010/main" val="2203361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F82D85F-A551-4C69-800A-8CFFA2306A88}" type="datetime1">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Vertical Title 1"/>
          <p:cNvSpPr>
            <a:spLocks noGrp="1"/>
          </p:cNvSpPr>
          <p:nvPr>
            <p:ph type="title" orient="vert"/>
          </p:nvPr>
        </p:nvSpPr>
        <p:spPr>
          <a:xfrm>
            <a:off x="8839200" y="274639"/>
            <a:ext cx="2743200" cy="5851525"/>
          </a:xfrm>
        </p:spPr>
        <p:txBody>
          <a:bodyPr vert="eaVert"/>
          <a:lstStyle/>
          <a:p>
            <a:r>
              <a:rPr kumimoji="0" lang="en-US"/>
              <a:t>Click to edit Master title style</a:t>
            </a:r>
          </a:p>
        </p:txBody>
      </p:sp>
    </p:spTree>
    <p:extLst>
      <p:ext uri="{BB962C8B-B14F-4D97-AF65-F5344CB8AC3E}">
        <p14:creationId xmlns:p14="http://schemas.microsoft.com/office/powerpoint/2010/main" val="64351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D24A36-10EA-4DE5-9251-C62AA44714D2}" type="datetime1">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920158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E95A85-13CC-45EA-B1A6-5B8E77AB646B}" type="datetime1">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66400" y="6416676"/>
            <a:ext cx="1016000" cy="365125"/>
          </a:xfrm>
        </p:spPr>
        <p:txBody>
          <a:bodyPr/>
          <a:lstStyle/>
          <a:p>
            <a:fld id="{401CF334-2D5C-4859-84A6-CA7E6E43FAEB}" type="slidenum">
              <a:rPr lang="en-US" smtClean="0"/>
              <a:t>‹#›</a:t>
            </a:fld>
            <a:endParaRPr lang="en-US"/>
          </a:p>
        </p:txBody>
      </p:sp>
      <p:sp>
        <p:nvSpPr>
          <p:cNvPr id="8" name="Subtitle 8"/>
          <p:cNvSpPr>
            <a:spLocks noGrp="1"/>
          </p:cNvSpPr>
          <p:nvPr>
            <p:ph type="subTitle" idx="1"/>
          </p:nvPr>
        </p:nvSpPr>
        <p:spPr>
          <a:xfrm>
            <a:off x="562707" y="2320335"/>
            <a:ext cx="8534400" cy="1752600"/>
          </a:xfrm>
        </p:spPr>
        <p:txBody>
          <a:bodyPr/>
          <a:lstStyle>
            <a:lvl1pPr marL="0" indent="0" algn="l">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7" name="Title 7"/>
          <p:cNvSpPr>
            <a:spLocks noGrp="1"/>
          </p:cNvSpPr>
          <p:nvPr>
            <p:ph type="ctrTitle"/>
          </p:nvPr>
        </p:nvSpPr>
        <p:spPr>
          <a:xfrm>
            <a:off x="562707" y="288339"/>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l">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endParaRPr kumimoji="0" lang="en-US" dirty="0"/>
          </a:p>
        </p:txBody>
      </p:sp>
    </p:spTree>
    <p:extLst>
      <p:ext uri="{BB962C8B-B14F-4D97-AF65-F5344CB8AC3E}">
        <p14:creationId xmlns:p14="http://schemas.microsoft.com/office/powerpoint/2010/main" val="4226335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B71815-F531-4787-BA2A-626422C133AD}" type="datetime1">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3318383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56C4885B-3C5C-43BB-9862-47948E5DF551}" type="datetime1">
              <a:rPr lang="en-US" smtClean="0"/>
              <a:t>4/4/2022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p>
        </p:txBody>
      </p:sp>
    </p:spTree>
    <p:extLst>
      <p:ext uri="{BB962C8B-B14F-4D97-AF65-F5344CB8AC3E}">
        <p14:creationId xmlns:p14="http://schemas.microsoft.com/office/powerpoint/2010/main" val="2741844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03B6AF-AB61-4D8E-B7B7-705C5ACEBBCC}" type="datetime1">
              <a:rPr lang="en-US" smtClean="0"/>
              <a:t>4/4/2022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1793208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B3EC9A-B094-4092-8061-75D86CB34931}" type="datetime1">
              <a:rPr lang="en-US" smtClean="0"/>
              <a:t>4/4/2022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77768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4E1AEED-2323-4359-853E-316DF6600362}" type="datetime1">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1">
                <a:ln w="6350">
                  <a:noFill/>
                </a:ln>
                <a:solidFill>
                  <a:schemeClr val="accent2"/>
                </a:solidFill>
                <a:effectLst>
                  <a:outerShdw blurRad="38100" dist="38100" dir="2700000" algn="tl">
                    <a:srgbClr val="000000">
                      <a:alpha val="43137"/>
                    </a:srgbClr>
                  </a:outerShdw>
                </a:effectLst>
              </a:defRPr>
            </a:lvl1pPr>
          </a:lstStyle>
          <a:p>
            <a:r>
              <a:rPr kumimoji="0" lang="en-US"/>
              <a:t>Click to edit Master title style</a:t>
            </a:r>
            <a:endParaRPr kumimoji="0" lang="en-US" dirty="0"/>
          </a:p>
        </p:txBody>
      </p:sp>
    </p:spTree>
    <p:extLst>
      <p:ext uri="{BB962C8B-B14F-4D97-AF65-F5344CB8AC3E}">
        <p14:creationId xmlns:p14="http://schemas.microsoft.com/office/powerpoint/2010/main" val="777504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33AC2DF-F1FD-4724-A563-92BADFC82ECC}" type="datetime1">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3" name="Picture Placeholder 2"/>
          <p:cNvSpPr>
            <a:spLocks noGrp="1"/>
          </p:cNvSpPr>
          <p:nvPr>
            <p:ph type="pic" idx="1"/>
          </p:nvPr>
        </p:nvSpPr>
        <p:spPr>
          <a:xfrm>
            <a:off x="2438400" y="1831975"/>
            <a:ext cx="7315200" cy="3962400"/>
          </a:xfrm>
          <a:solidFill>
            <a:schemeClr val="bg2">
              <a:lumMod val="20000"/>
              <a:lumOff val="80000"/>
            </a:schemeClr>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a:t>Click to edit Master title style</a:t>
            </a:r>
            <a:endParaRPr kumimoji="0" lang="en-US" dirty="0"/>
          </a:p>
        </p:txBody>
      </p:sp>
    </p:spTree>
    <p:extLst>
      <p:ext uri="{BB962C8B-B14F-4D97-AF65-F5344CB8AC3E}">
        <p14:creationId xmlns:p14="http://schemas.microsoft.com/office/powerpoint/2010/main" val="3144669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3">
        <a:schemeClr val="bg2"/>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D20E2CF-D74B-4B51-899A-DCEA821C90C7}" type="datetime1">
              <a:rPr lang="en-US" smtClean="0"/>
              <a:t>4/4/2022</a:t>
            </a:fld>
            <a:endParaRPr lang="en-US"/>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01CF334-2D5C-4859-84A6-CA7E6E43FAEB}" type="slidenum">
              <a:rPr lang="en-US" smtClean="0"/>
              <a:t>‹#›</a:t>
            </a:fld>
            <a:endParaRPr lang="en-US"/>
          </a:p>
        </p:txBody>
      </p:sp>
      <p:grpSp>
        <p:nvGrpSpPr>
          <p:cNvPr id="24" name="Group 18"/>
          <p:cNvGrpSpPr>
            <a:grpSpLocks/>
          </p:cNvGrpSpPr>
          <p:nvPr/>
        </p:nvGrpSpPr>
        <p:grpSpPr bwMode="auto">
          <a:xfrm>
            <a:off x="4263969" y="1960564"/>
            <a:ext cx="3762431" cy="4821237"/>
            <a:chOff x="1365" y="355"/>
            <a:chExt cx="3024" cy="3875"/>
          </a:xfrm>
          <a:solidFill>
            <a:schemeClr val="bg2">
              <a:lumMod val="50000"/>
              <a:alpha val="20000"/>
            </a:schemeClr>
          </a:solidFill>
        </p:grpSpPr>
        <p:sp>
          <p:nvSpPr>
            <p:cNvPr id="25" name="Freeform 2"/>
            <p:cNvSpPr>
              <a:spLocks/>
            </p:cNvSpPr>
            <p:nvPr/>
          </p:nvSpPr>
          <p:spPr bwMode="auto">
            <a:xfrm>
              <a:off x="2835" y="586"/>
              <a:ext cx="88" cy="1121"/>
            </a:xfrm>
            <a:custGeom>
              <a:avLst/>
              <a:gdLst>
                <a:gd name="T0" fmla="*/ 0 w 88"/>
                <a:gd name="T1" fmla="*/ 1120 h 1121"/>
                <a:gd name="T2" fmla="*/ 0 w 88"/>
                <a:gd name="T3" fmla="*/ 0 h 1121"/>
                <a:gd name="T4" fmla="*/ 87 w 88"/>
                <a:gd name="T5" fmla="*/ 0 h 1121"/>
                <a:gd name="T6" fmla="*/ 87 w 88"/>
                <a:gd name="T7" fmla="*/ 1085 h 1121"/>
                <a:gd name="T8" fmla="*/ 0 w 88"/>
                <a:gd name="T9" fmla="*/ 1120 h 1121"/>
              </a:gdLst>
              <a:ahLst/>
              <a:cxnLst>
                <a:cxn ang="0">
                  <a:pos x="T0" y="T1"/>
                </a:cxn>
                <a:cxn ang="0">
                  <a:pos x="T2" y="T3"/>
                </a:cxn>
                <a:cxn ang="0">
                  <a:pos x="T4" y="T5"/>
                </a:cxn>
                <a:cxn ang="0">
                  <a:pos x="T6" y="T7"/>
                </a:cxn>
                <a:cxn ang="0">
                  <a:pos x="T8" y="T9"/>
                </a:cxn>
              </a:cxnLst>
              <a:rect l="0" t="0" r="r" b="b"/>
              <a:pathLst>
                <a:path w="88" h="1121">
                  <a:moveTo>
                    <a:pt x="0" y="1120"/>
                  </a:moveTo>
                  <a:lnTo>
                    <a:pt x="0" y="0"/>
                  </a:lnTo>
                  <a:lnTo>
                    <a:pt x="87" y="0"/>
                  </a:lnTo>
                  <a:lnTo>
                    <a:pt x="87" y="1085"/>
                  </a:lnTo>
                  <a:lnTo>
                    <a:pt x="0" y="1120"/>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3"/>
            <p:cNvSpPr>
              <a:spLocks/>
            </p:cNvSpPr>
            <p:nvPr/>
          </p:nvSpPr>
          <p:spPr bwMode="auto">
            <a:xfrm>
              <a:off x="2834" y="1900"/>
              <a:ext cx="84" cy="363"/>
            </a:xfrm>
            <a:custGeom>
              <a:avLst/>
              <a:gdLst>
                <a:gd name="T0" fmla="*/ 0 w 84"/>
                <a:gd name="T1" fmla="*/ 29 h 363"/>
                <a:gd name="T2" fmla="*/ 83 w 84"/>
                <a:gd name="T3" fmla="*/ 0 h 363"/>
                <a:gd name="T4" fmla="*/ 74 w 84"/>
                <a:gd name="T5" fmla="*/ 329 h 363"/>
                <a:gd name="T6" fmla="*/ 0 w 84"/>
                <a:gd name="T7" fmla="*/ 362 h 363"/>
                <a:gd name="T8" fmla="*/ 0 w 84"/>
                <a:gd name="T9" fmla="*/ 29 h 363"/>
              </a:gdLst>
              <a:ahLst/>
              <a:cxnLst>
                <a:cxn ang="0">
                  <a:pos x="T0" y="T1"/>
                </a:cxn>
                <a:cxn ang="0">
                  <a:pos x="T2" y="T3"/>
                </a:cxn>
                <a:cxn ang="0">
                  <a:pos x="T4" y="T5"/>
                </a:cxn>
                <a:cxn ang="0">
                  <a:pos x="T6" y="T7"/>
                </a:cxn>
                <a:cxn ang="0">
                  <a:pos x="T8" y="T9"/>
                </a:cxn>
              </a:cxnLst>
              <a:rect l="0" t="0" r="r" b="b"/>
              <a:pathLst>
                <a:path w="84" h="363">
                  <a:moveTo>
                    <a:pt x="0" y="29"/>
                  </a:moveTo>
                  <a:lnTo>
                    <a:pt x="83" y="0"/>
                  </a:lnTo>
                  <a:lnTo>
                    <a:pt x="74" y="329"/>
                  </a:lnTo>
                  <a:lnTo>
                    <a:pt x="0" y="362"/>
                  </a:lnTo>
                  <a:lnTo>
                    <a:pt x="0" y="29"/>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4"/>
            <p:cNvSpPr>
              <a:spLocks/>
            </p:cNvSpPr>
            <p:nvPr/>
          </p:nvSpPr>
          <p:spPr bwMode="auto">
            <a:xfrm>
              <a:off x="2825" y="2493"/>
              <a:ext cx="84" cy="249"/>
            </a:xfrm>
            <a:custGeom>
              <a:avLst/>
              <a:gdLst>
                <a:gd name="T0" fmla="*/ 2 w 84"/>
                <a:gd name="T1" fmla="*/ 213 h 249"/>
                <a:gd name="T2" fmla="*/ 0 w 84"/>
                <a:gd name="T3" fmla="*/ 28 h 249"/>
                <a:gd name="T4" fmla="*/ 83 w 84"/>
                <a:gd name="T5" fmla="*/ 0 h 249"/>
                <a:gd name="T6" fmla="*/ 72 w 84"/>
                <a:gd name="T7" fmla="*/ 248 h 249"/>
                <a:gd name="T8" fmla="*/ 2 w 84"/>
                <a:gd name="T9" fmla="*/ 213 h 249"/>
              </a:gdLst>
              <a:ahLst/>
              <a:cxnLst>
                <a:cxn ang="0">
                  <a:pos x="T0" y="T1"/>
                </a:cxn>
                <a:cxn ang="0">
                  <a:pos x="T2" y="T3"/>
                </a:cxn>
                <a:cxn ang="0">
                  <a:pos x="T4" y="T5"/>
                </a:cxn>
                <a:cxn ang="0">
                  <a:pos x="T6" y="T7"/>
                </a:cxn>
                <a:cxn ang="0">
                  <a:pos x="T8" y="T9"/>
                </a:cxn>
              </a:cxnLst>
              <a:rect l="0" t="0" r="r" b="b"/>
              <a:pathLst>
                <a:path w="84" h="249">
                  <a:moveTo>
                    <a:pt x="2" y="213"/>
                  </a:moveTo>
                  <a:lnTo>
                    <a:pt x="0" y="28"/>
                  </a:lnTo>
                  <a:lnTo>
                    <a:pt x="83" y="0"/>
                  </a:lnTo>
                  <a:lnTo>
                    <a:pt x="72" y="248"/>
                  </a:lnTo>
                  <a:lnTo>
                    <a:pt x="2" y="213"/>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5"/>
            <p:cNvSpPr>
              <a:spLocks/>
            </p:cNvSpPr>
            <p:nvPr/>
          </p:nvSpPr>
          <p:spPr bwMode="auto">
            <a:xfrm>
              <a:off x="2831" y="2965"/>
              <a:ext cx="52" cy="232"/>
            </a:xfrm>
            <a:custGeom>
              <a:avLst/>
              <a:gdLst>
                <a:gd name="T0" fmla="*/ 13 w 52"/>
                <a:gd name="T1" fmla="*/ 204 h 232"/>
                <a:gd name="T2" fmla="*/ 0 w 52"/>
                <a:gd name="T3" fmla="*/ 0 h 232"/>
                <a:gd name="T4" fmla="*/ 51 w 52"/>
                <a:gd name="T5" fmla="*/ 26 h 232"/>
                <a:gd name="T6" fmla="*/ 47 w 52"/>
                <a:gd name="T7" fmla="*/ 231 h 232"/>
                <a:gd name="T8" fmla="*/ 13 w 52"/>
                <a:gd name="T9" fmla="*/ 204 h 232"/>
              </a:gdLst>
              <a:ahLst/>
              <a:cxnLst>
                <a:cxn ang="0">
                  <a:pos x="T0" y="T1"/>
                </a:cxn>
                <a:cxn ang="0">
                  <a:pos x="T2" y="T3"/>
                </a:cxn>
                <a:cxn ang="0">
                  <a:pos x="T4" y="T5"/>
                </a:cxn>
                <a:cxn ang="0">
                  <a:pos x="T6" y="T7"/>
                </a:cxn>
                <a:cxn ang="0">
                  <a:pos x="T8" y="T9"/>
                </a:cxn>
              </a:cxnLst>
              <a:rect l="0" t="0" r="r" b="b"/>
              <a:pathLst>
                <a:path w="52" h="232">
                  <a:moveTo>
                    <a:pt x="13" y="204"/>
                  </a:moveTo>
                  <a:lnTo>
                    <a:pt x="0" y="0"/>
                  </a:lnTo>
                  <a:lnTo>
                    <a:pt x="51" y="26"/>
                  </a:lnTo>
                  <a:lnTo>
                    <a:pt x="47" y="231"/>
                  </a:lnTo>
                  <a:lnTo>
                    <a:pt x="13" y="204"/>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6"/>
            <p:cNvSpPr>
              <a:spLocks/>
            </p:cNvSpPr>
            <p:nvPr/>
          </p:nvSpPr>
          <p:spPr bwMode="auto">
            <a:xfrm>
              <a:off x="2851" y="3354"/>
              <a:ext cx="36" cy="133"/>
            </a:xfrm>
            <a:custGeom>
              <a:avLst/>
              <a:gdLst>
                <a:gd name="T0" fmla="*/ 4 w 36"/>
                <a:gd name="T1" fmla="*/ 101 h 133"/>
                <a:gd name="T2" fmla="*/ 0 w 36"/>
                <a:gd name="T3" fmla="*/ 0 h 133"/>
                <a:gd name="T4" fmla="*/ 35 w 36"/>
                <a:gd name="T5" fmla="*/ 20 h 133"/>
                <a:gd name="T6" fmla="*/ 28 w 36"/>
                <a:gd name="T7" fmla="*/ 132 h 133"/>
                <a:gd name="T8" fmla="*/ 4 w 36"/>
                <a:gd name="T9" fmla="*/ 101 h 133"/>
              </a:gdLst>
              <a:ahLst/>
              <a:cxnLst>
                <a:cxn ang="0">
                  <a:pos x="T0" y="T1"/>
                </a:cxn>
                <a:cxn ang="0">
                  <a:pos x="T2" y="T3"/>
                </a:cxn>
                <a:cxn ang="0">
                  <a:pos x="T4" y="T5"/>
                </a:cxn>
                <a:cxn ang="0">
                  <a:pos x="T6" y="T7"/>
                </a:cxn>
                <a:cxn ang="0">
                  <a:pos x="T8" y="T9"/>
                </a:cxn>
              </a:cxnLst>
              <a:rect l="0" t="0" r="r" b="b"/>
              <a:pathLst>
                <a:path w="36" h="133">
                  <a:moveTo>
                    <a:pt x="4" y="101"/>
                  </a:moveTo>
                  <a:lnTo>
                    <a:pt x="0" y="0"/>
                  </a:lnTo>
                  <a:lnTo>
                    <a:pt x="35" y="20"/>
                  </a:lnTo>
                  <a:lnTo>
                    <a:pt x="28" y="132"/>
                  </a:lnTo>
                  <a:lnTo>
                    <a:pt x="4" y="101"/>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7"/>
            <p:cNvSpPr>
              <a:spLocks/>
            </p:cNvSpPr>
            <p:nvPr/>
          </p:nvSpPr>
          <p:spPr bwMode="auto">
            <a:xfrm>
              <a:off x="2851" y="3640"/>
              <a:ext cx="30" cy="590"/>
            </a:xfrm>
            <a:custGeom>
              <a:avLst/>
              <a:gdLst>
                <a:gd name="T0" fmla="*/ 15 w 30"/>
                <a:gd name="T1" fmla="*/ 589 h 590"/>
                <a:gd name="T2" fmla="*/ 0 w 30"/>
                <a:gd name="T3" fmla="*/ 0 h 590"/>
                <a:gd name="T4" fmla="*/ 29 w 30"/>
                <a:gd name="T5" fmla="*/ 37 h 590"/>
                <a:gd name="T6" fmla="*/ 15 w 30"/>
                <a:gd name="T7" fmla="*/ 589 h 590"/>
              </a:gdLst>
              <a:ahLst/>
              <a:cxnLst>
                <a:cxn ang="0">
                  <a:pos x="T0" y="T1"/>
                </a:cxn>
                <a:cxn ang="0">
                  <a:pos x="T2" y="T3"/>
                </a:cxn>
                <a:cxn ang="0">
                  <a:pos x="T4" y="T5"/>
                </a:cxn>
                <a:cxn ang="0">
                  <a:pos x="T6" y="T7"/>
                </a:cxn>
              </a:cxnLst>
              <a:rect l="0" t="0" r="r" b="b"/>
              <a:pathLst>
                <a:path w="30" h="590">
                  <a:moveTo>
                    <a:pt x="15" y="589"/>
                  </a:moveTo>
                  <a:lnTo>
                    <a:pt x="0" y="0"/>
                  </a:lnTo>
                  <a:lnTo>
                    <a:pt x="29" y="37"/>
                  </a:lnTo>
                  <a:lnTo>
                    <a:pt x="15" y="589"/>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Freeform 8"/>
            <p:cNvSpPr>
              <a:spLocks/>
            </p:cNvSpPr>
            <p:nvPr/>
          </p:nvSpPr>
          <p:spPr bwMode="auto">
            <a:xfrm>
              <a:off x="2600" y="3595"/>
              <a:ext cx="233" cy="130"/>
            </a:xfrm>
            <a:custGeom>
              <a:avLst/>
              <a:gdLst>
                <a:gd name="T0" fmla="*/ 0 w 233"/>
                <a:gd name="T1" fmla="*/ 117 h 130"/>
                <a:gd name="T2" fmla="*/ 48 w 233"/>
                <a:gd name="T3" fmla="*/ 101 h 130"/>
                <a:gd name="T4" fmla="*/ 93 w 233"/>
                <a:gd name="T5" fmla="*/ 79 h 130"/>
                <a:gd name="T6" fmla="*/ 146 w 233"/>
                <a:gd name="T7" fmla="*/ 39 h 130"/>
                <a:gd name="T8" fmla="*/ 182 w 233"/>
                <a:gd name="T9" fmla="*/ 0 h 130"/>
                <a:gd name="T10" fmla="*/ 232 w 233"/>
                <a:gd name="T11" fmla="*/ 42 h 130"/>
                <a:gd name="T12" fmla="*/ 188 w 233"/>
                <a:gd name="T13" fmla="*/ 74 h 130"/>
                <a:gd name="T14" fmla="*/ 134 w 233"/>
                <a:gd name="T15" fmla="*/ 110 h 130"/>
                <a:gd name="T16" fmla="*/ 61 w 233"/>
                <a:gd name="T17" fmla="*/ 129 h 130"/>
                <a:gd name="T18" fmla="*/ 0 w 233"/>
                <a:gd name="T19" fmla="*/ 11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130">
                  <a:moveTo>
                    <a:pt x="0" y="117"/>
                  </a:moveTo>
                  <a:lnTo>
                    <a:pt x="48" y="101"/>
                  </a:lnTo>
                  <a:lnTo>
                    <a:pt x="93" y="79"/>
                  </a:lnTo>
                  <a:lnTo>
                    <a:pt x="146" y="39"/>
                  </a:lnTo>
                  <a:lnTo>
                    <a:pt x="182" y="0"/>
                  </a:lnTo>
                  <a:lnTo>
                    <a:pt x="232" y="42"/>
                  </a:lnTo>
                  <a:lnTo>
                    <a:pt x="188" y="74"/>
                  </a:lnTo>
                  <a:lnTo>
                    <a:pt x="134" y="110"/>
                  </a:lnTo>
                  <a:lnTo>
                    <a:pt x="61" y="129"/>
                  </a:lnTo>
                  <a:lnTo>
                    <a:pt x="0" y="117"/>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9"/>
            <p:cNvSpPr>
              <a:spLocks/>
            </p:cNvSpPr>
            <p:nvPr/>
          </p:nvSpPr>
          <p:spPr bwMode="auto">
            <a:xfrm>
              <a:off x="2583" y="2888"/>
              <a:ext cx="465" cy="646"/>
            </a:xfrm>
            <a:custGeom>
              <a:avLst/>
              <a:gdLst>
                <a:gd name="T0" fmla="*/ 359 w 465"/>
                <a:gd name="T1" fmla="*/ 645 h 646"/>
                <a:gd name="T2" fmla="*/ 405 w 465"/>
                <a:gd name="T3" fmla="*/ 616 h 646"/>
                <a:gd name="T4" fmla="*/ 447 w 465"/>
                <a:gd name="T5" fmla="*/ 580 h 646"/>
                <a:gd name="T6" fmla="*/ 460 w 465"/>
                <a:gd name="T7" fmla="*/ 552 h 646"/>
                <a:gd name="T8" fmla="*/ 464 w 465"/>
                <a:gd name="T9" fmla="*/ 515 h 646"/>
                <a:gd name="T10" fmla="*/ 451 w 465"/>
                <a:gd name="T11" fmla="*/ 468 h 646"/>
                <a:gd name="T12" fmla="*/ 424 w 465"/>
                <a:gd name="T13" fmla="*/ 424 h 646"/>
                <a:gd name="T14" fmla="*/ 380 w 465"/>
                <a:gd name="T15" fmla="*/ 385 h 646"/>
                <a:gd name="T16" fmla="*/ 168 w 465"/>
                <a:gd name="T17" fmla="*/ 259 h 646"/>
                <a:gd name="T18" fmla="*/ 133 w 465"/>
                <a:gd name="T19" fmla="*/ 235 h 646"/>
                <a:gd name="T20" fmla="*/ 111 w 465"/>
                <a:gd name="T21" fmla="*/ 208 h 646"/>
                <a:gd name="T22" fmla="*/ 104 w 465"/>
                <a:gd name="T23" fmla="*/ 166 h 646"/>
                <a:gd name="T24" fmla="*/ 117 w 465"/>
                <a:gd name="T25" fmla="*/ 124 h 646"/>
                <a:gd name="T26" fmla="*/ 155 w 465"/>
                <a:gd name="T27" fmla="*/ 95 h 646"/>
                <a:gd name="T28" fmla="*/ 222 w 465"/>
                <a:gd name="T29" fmla="*/ 52 h 646"/>
                <a:gd name="T30" fmla="*/ 124 w 465"/>
                <a:gd name="T31" fmla="*/ 0 h 646"/>
                <a:gd name="T32" fmla="*/ 55 w 465"/>
                <a:gd name="T33" fmla="*/ 41 h 646"/>
                <a:gd name="T34" fmla="*/ 27 w 465"/>
                <a:gd name="T35" fmla="*/ 70 h 646"/>
                <a:gd name="T36" fmla="*/ 2 w 465"/>
                <a:gd name="T37" fmla="*/ 123 h 646"/>
                <a:gd name="T38" fmla="*/ 0 w 465"/>
                <a:gd name="T39" fmla="*/ 189 h 646"/>
                <a:gd name="T40" fmla="*/ 29 w 465"/>
                <a:gd name="T41" fmla="*/ 257 h 646"/>
                <a:gd name="T42" fmla="*/ 78 w 465"/>
                <a:gd name="T43" fmla="*/ 300 h 646"/>
                <a:gd name="T44" fmla="*/ 311 w 465"/>
                <a:gd name="T45" fmla="*/ 442 h 646"/>
                <a:gd name="T46" fmla="*/ 358 w 465"/>
                <a:gd name="T47" fmla="*/ 474 h 646"/>
                <a:gd name="T48" fmla="*/ 375 w 465"/>
                <a:gd name="T49" fmla="*/ 516 h 646"/>
                <a:gd name="T50" fmla="*/ 375 w 465"/>
                <a:gd name="T51" fmla="*/ 550 h 646"/>
                <a:gd name="T52" fmla="*/ 308 w 465"/>
                <a:gd name="T53" fmla="*/ 608 h 646"/>
                <a:gd name="T54" fmla="*/ 359 w 465"/>
                <a:gd name="T55" fmla="*/ 645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5" h="646">
                  <a:moveTo>
                    <a:pt x="359" y="645"/>
                  </a:moveTo>
                  <a:lnTo>
                    <a:pt x="405" y="616"/>
                  </a:lnTo>
                  <a:lnTo>
                    <a:pt x="447" y="580"/>
                  </a:lnTo>
                  <a:lnTo>
                    <a:pt x="460" y="552"/>
                  </a:lnTo>
                  <a:lnTo>
                    <a:pt x="464" y="515"/>
                  </a:lnTo>
                  <a:lnTo>
                    <a:pt x="451" y="468"/>
                  </a:lnTo>
                  <a:lnTo>
                    <a:pt x="424" y="424"/>
                  </a:lnTo>
                  <a:lnTo>
                    <a:pt x="380" y="385"/>
                  </a:lnTo>
                  <a:lnTo>
                    <a:pt x="168" y="259"/>
                  </a:lnTo>
                  <a:lnTo>
                    <a:pt x="133" y="235"/>
                  </a:lnTo>
                  <a:lnTo>
                    <a:pt x="111" y="208"/>
                  </a:lnTo>
                  <a:lnTo>
                    <a:pt x="104" y="166"/>
                  </a:lnTo>
                  <a:lnTo>
                    <a:pt x="117" y="124"/>
                  </a:lnTo>
                  <a:lnTo>
                    <a:pt x="155" y="95"/>
                  </a:lnTo>
                  <a:lnTo>
                    <a:pt x="222" y="52"/>
                  </a:lnTo>
                  <a:lnTo>
                    <a:pt x="124" y="0"/>
                  </a:lnTo>
                  <a:lnTo>
                    <a:pt x="55" y="41"/>
                  </a:lnTo>
                  <a:lnTo>
                    <a:pt x="27" y="70"/>
                  </a:lnTo>
                  <a:lnTo>
                    <a:pt x="2" y="123"/>
                  </a:lnTo>
                  <a:lnTo>
                    <a:pt x="0" y="189"/>
                  </a:lnTo>
                  <a:lnTo>
                    <a:pt x="29" y="257"/>
                  </a:lnTo>
                  <a:lnTo>
                    <a:pt x="78" y="300"/>
                  </a:lnTo>
                  <a:lnTo>
                    <a:pt x="311" y="442"/>
                  </a:lnTo>
                  <a:lnTo>
                    <a:pt x="358" y="474"/>
                  </a:lnTo>
                  <a:lnTo>
                    <a:pt x="375" y="516"/>
                  </a:lnTo>
                  <a:lnTo>
                    <a:pt x="375" y="550"/>
                  </a:lnTo>
                  <a:lnTo>
                    <a:pt x="308" y="608"/>
                  </a:lnTo>
                  <a:lnTo>
                    <a:pt x="359" y="645"/>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10"/>
            <p:cNvSpPr>
              <a:spLocks/>
            </p:cNvSpPr>
            <p:nvPr/>
          </p:nvSpPr>
          <p:spPr bwMode="auto">
            <a:xfrm>
              <a:off x="2966" y="2396"/>
              <a:ext cx="318" cy="422"/>
            </a:xfrm>
            <a:custGeom>
              <a:avLst/>
              <a:gdLst>
                <a:gd name="T0" fmla="*/ 92 w 318"/>
                <a:gd name="T1" fmla="*/ 421 h 422"/>
                <a:gd name="T2" fmla="*/ 163 w 318"/>
                <a:gd name="T3" fmla="*/ 399 h 422"/>
                <a:gd name="T4" fmla="*/ 218 w 318"/>
                <a:gd name="T5" fmla="*/ 357 h 422"/>
                <a:gd name="T6" fmla="*/ 263 w 318"/>
                <a:gd name="T7" fmla="*/ 316 h 422"/>
                <a:gd name="T8" fmla="*/ 300 w 318"/>
                <a:gd name="T9" fmla="*/ 265 h 422"/>
                <a:gd name="T10" fmla="*/ 317 w 318"/>
                <a:gd name="T11" fmla="*/ 203 h 422"/>
                <a:gd name="T12" fmla="*/ 316 w 318"/>
                <a:gd name="T13" fmla="*/ 139 h 422"/>
                <a:gd name="T14" fmla="*/ 299 w 318"/>
                <a:gd name="T15" fmla="*/ 95 h 422"/>
                <a:gd name="T16" fmla="*/ 276 w 318"/>
                <a:gd name="T17" fmla="*/ 64 h 422"/>
                <a:gd name="T18" fmla="*/ 241 w 318"/>
                <a:gd name="T19" fmla="*/ 36 h 422"/>
                <a:gd name="T20" fmla="*/ 218 w 318"/>
                <a:gd name="T21" fmla="*/ 14 h 422"/>
                <a:gd name="T22" fmla="*/ 180 w 318"/>
                <a:gd name="T23" fmla="*/ 0 h 422"/>
                <a:gd name="T24" fmla="*/ 61 w 318"/>
                <a:gd name="T25" fmla="*/ 52 h 422"/>
                <a:gd name="T26" fmla="*/ 106 w 318"/>
                <a:gd name="T27" fmla="*/ 93 h 422"/>
                <a:gd name="T28" fmla="*/ 137 w 318"/>
                <a:gd name="T29" fmla="*/ 130 h 422"/>
                <a:gd name="T30" fmla="*/ 159 w 318"/>
                <a:gd name="T31" fmla="*/ 159 h 422"/>
                <a:gd name="T32" fmla="*/ 176 w 318"/>
                <a:gd name="T33" fmla="*/ 196 h 422"/>
                <a:gd name="T34" fmla="*/ 176 w 318"/>
                <a:gd name="T35" fmla="*/ 246 h 422"/>
                <a:gd name="T36" fmla="*/ 145 w 318"/>
                <a:gd name="T37" fmla="*/ 279 h 422"/>
                <a:gd name="T38" fmla="*/ 105 w 318"/>
                <a:gd name="T39" fmla="*/ 309 h 422"/>
                <a:gd name="T40" fmla="*/ 50 w 318"/>
                <a:gd name="T41" fmla="*/ 342 h 422"/>
                <a:gd name="T42" fmla="*/ 0 w 318"/>
                <a:gd name="T43" fmla="*/ 369 h 422"/>
                <a:gd name="T44" fmla="*/ 92 w 318"/>
                <a:gd name="T4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8" h="422">
                  <a:moveTo>
                    <a:pt x="92" y="421"/>
                  </a:moveTo>
                  <a:lnTo>
                    <a:pt x="163" y="399"/>
                  </a:lnTo>
                  <a:lnTo>
                    <a:pt x="218" y="357"/>
                  </a:lnTo>
                  <a:lnTo>
                    <a:pt x="263" y="316"/>
                  </a:lnTo>
                  <a:lnTo>
                    <a:pt x="300" y="265"/>
                  </a:lnTo>
                  <a:lnTo>
                    <a:pt x="317" y="203"/>
                  </a:lnTo>
                  <a:lnTo>
                    <a:pt x="316" y="139"/>
                  </a:lnTo>
                  <a:lnTo>
                    <a:pt x="299" y="95"/>
                  </a:lnTo>
                  <a:lnTo>
                    <a:pt x="276" y="64"/>
                  </a:lnTo>
                  <a:lnTo>
                    <a:pt x="241" y="36"/>
                  </a:lnTo>
                  <a:lnTo>
                    <a:pt x="218" y="14"/>
                  </a:lnTo>
                  <a:lnTo>
                    <a:pt x="180" y="0"/>
                  </a:lnTo>
                  <a:lnTo>
                    <a:pt x="61" y="52"/>
                  </a:lnTo>
                  <a:lnTo>
                    <a:pt x="106" y="93"/>
                  </a:lnTo>
                  <a:lnTo>
                    <a:pt x="137" y="130"/>
                  </a:lnTo>
                  <a:lnTo>
                    <a:pt x="159" y="159"/>
                  </a:lnTo>
                  <a:lnTo>
                    <a:pt x="176" y="196"/>
                  </a:lnTo>
                  <a:lnTo>
                    <a:pt x="176" y="246"/>
                  </a:lnTo>
                  <a:lnTo>
                    <a:pt x="145" y="279"/>
                  </a:lnTo>
                  <a:lnTo>
                    <a:pt x="105" y="309"/>
                  </a:lnTo>
                  <a:lnTo>
                    <a:pt x="50" y="342"/>
                  </a:lnTo>
                  <a:lnTo>
                    <a:pt x="0" y="369"/>
                  </a:lnTo>
                  <a:lnTo>
                    <a:pt x="92" y="421"/>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Freeform 11"/>
            <p:cNvSpPr>
              <a:spLocks/>
            </p:cNvSpPr>
            <p:nvPr/>
          </p:nvSpPr>
          <p:spPr bwMode="auto">
            <a:xfrm>
              <a:off x="2308" y="1190"/>
              <a:ext cx="1404" cy="1153"/>
            </a:xfrm>
            <a:custGeom>
              <a:avLst/>
              <a:gdLst>
                <a:gd name="T0" fmla="*/ 466 w 1404"/>
                <a:gd name="T1" fmla="*/ 1084 h 1153"/>
                <a:gd name="T2" fmla="*/ 370 w 1404"/>
                <a:gd name="T3" fmla="*/ 1066 h 1153"/>
                <a:gd name="T4" fmla="*/ 299 w 1404"/>
                <a:gd name="T5" fmla="*/ 1035 h 1153"/>
                <a:gd name="T6" fmla="*/ 257 w 1404"/>
                <a:gd name="T7" fmla="*/ 1002 h 1153"/>
                <a:gd name="T8" fmla="*/ 220 w 1404"/>
                <a:gd name="T9" fmla="*/ 956 h 1153"/>
                <a:gd name="T10" fmla="*/ 209 w 1404"/>
                <a:gd name="T11" fmla="*/ 914 h 1153"/>
                <a:gd name="T12" fmla="*/ 215 w 1404"/>
                <a:gd name="T13" fmla="*/ 873 h 1153"/>
                <a:gd name="T14" fmla="*/ 231 w 1404"/>
                <a:gd name="T15" fmla="*/ 836 h 1153"/>
                <a:gd name="T16" fmla="*/ 273 w 1404"/>
                <a:gd name="T17" fmla="*/ 798 h 1153"/>
                <a:gd name="T18" fmla="*/ 330 w 1404"/>
                <a:gd name="T19" fmla="*/ 774 h 1153"/>
                <a:gd name="T20" fmla="*/ 400 w 1404"/>
                <a:gd name="T21" fmla="*/ 748 h 1153"/>
                <a:gd name="T22" fmla="*/ 1110 w 1404"/>
                <a:gd name="T23" fmla="*/ 499 h 1153"/>
                <a:gd name="T24" fmla="*/ 1207 w 1404"/>
                <a:gd name="T25" fmla="*/ 451 h 1153"/>
                <a:gd name="T26" fmla="*/ 1289 w 1404"/>
                <a:gd name="T27" fmla="*/ 398 h 1153"/>
                <a:gd name="T28" fmla="*/ 1344 w 1404"/>
                <a:gd name="T29" fmla="*/ 356 h 1153"/>
                <a:gd name="T30" fmla="*/ 1381 w 1404"/>
                <a:gd name="T31" fmla="*/ 310 h 1153"/>
                <a:gd name="T32" fmla="*/ 1403 w 1404"/>
                <a:gd name="T33" fmla="*/ 249 h 1153"/>
                <a:gd name="T34" fmla="*/ 1401 w 1404"/>
                <a:gd name="T35" fmla="*/ 185 h 1153"/>
                <a:gd name="T36" fmla="*/ 1386 w 1404"/>
                <a:gd name="T37" fmla="*/ 136 h 1153"/>
                <a:gd name="T38" fmla="*/ 1370 w 1404"/>
                <a:gd name="T39" fmla="*/ 90 h 1153"/>
                <a:gd name="T40" fmla="*/ 1335 w 1404"/>
                <a:gd name="T41" fmla="*/ 55 h 1153"/>
                <a:gd name="T42" fmla="*/ 1280 w 1404"/>
                <a:gd name="T43" fmla="*/ 18 h 1153"/>
                <a:gd name="T44" fmla="*/ 1214 w 1404"/>
                <a:gd name="T45" fmla="*/ 0 h 1153"/>
                <a:gd name="T46" fmla="*/ 1172 w 1404"/>
                <a:gd name="T47" fmla="*/ 4 h 1153"/>
                <a:gd name="T48" fmla="*/ 1111 w 1404"/>
                <a:gd name="T49" fmla="*/ 7 h 1153"/>
                <a:gd name="T50" fmla="*/ 1053 w 1404"/>
                <a:gd name="T51" fmla="*/ 20 h 1153"/>
                <a:gd name="T52" fmla="*/ 989 w 1404"/>
                <a:gd name="T53" fmla="*/ 46 h 1153"/>
                <a:gd name="T54" fmla="*/ 939 w 1404"/>
                <a:gd name="T55" fmla="*/ 79 h 1153"/>
                <a:gd name="T56" fmla="*/ 899 w 1404"/>
                <a:gd name="T57" fmla="*/ 106 h 1153"/>
                <a:gd name="T58" fmla="*/ 878 w 1404"/>
                <a:gd name="T59" fmla="*/ 149 h 1153"/>
                <a:gd name="T60" fmla="*/ 897 w 1404"/>
                <a:gd name="T61" fmla="*/ 187 h 1153"/>
                <a:gd name="T62" fmla="*/ 939 w 1404"/>
                <a:gd name="T63" fmla="*/ 183 h 1153"/>
                <a:gd name="T64" fmla="*/ 987 w 1404"/>
                <a:gd name="T65" fmla="*/ 171 h 1153"/>
                <a:gd name="T66" fmla="*/ 1033 w 1404"/>
                <a:gd name="T67" fmla="*/ 158 h 1153"/>
                <a:gd name="T68" fmla="*/ 1069 w 1404"/>
                <a:gd name="T69" fmla="*/ 150 h 1153"/>
                <a:gd name="T70" fmla="*/ 1111 w 1404"/>
                <a:gd name="T71" fmla="*/ 150 h 1153"/>
                <a:gd name="T72" fmla="*/ 1154 w 1404"/>
                <a:gd name="T73" fmla="*/ 163 h 1153"/>
                <a:gd name="T74" fmla="*/ 1183 w 1404"/>
                <a:gd name="T75" fmla="*/ 204 h 1153"/>
                <a:gd name="T76" fmla="*/ 1179 w 1404"/>
                <a:gd name="T77" fmla="*/ 248 h 1153"/>
                <a:gd name="T78" fmla="*/ 1157 w 1404"/>
                <a:gd name="T79" fmla="*/ 286 h 1153"/>
                <a:gd name="T80" fmla="*/ 1121 w 1404"/>
                <a:gd name="T81" fmla="*/ 323 h 1153"/>
                <a:gd name="T82" fmla="*/ 1047 w 1404"/>
                <a:gd name="T83" fmla="*/ 361 h 1153"/>
                <a:gd name="T84" fmla="*/ 908 w 1404"/>
                <a:gd name="T85" fmla="*/ 415 h 1153"/>
                <a:gd name="T86" fmla="*/ 194 w 1404"/>
                <a:gd name="T87" fmla="*/ 675 h 1153"/>
                <a:gd name="T88" fmla="*/ 123 w 1404"/>
                <a:gd name="T89" fmla="*/ 715 h 1153"/>
                <a:gd name="T90" fmla="*/ 68 w 1404"/>
                <a:gd name="T91" fmla="*/ 763 h 1153"/>
                <a:gd name="T92" fmla="*/ 29 w 1404"/>
                <a:gd name="T93" fmla="*/ 809 h 1153"/>
                <a:gd name="T94" fmla="*/ 6 w 1404"/>
                <a:gd name="T95" fmla="*/ 858 h 1153"/>
                <a:gd name="T96" fmla="*/ 0 w 1404"/>
                <a:gd name="T97" fmla="*/ 912 h 1153"/>
                <a:gd name="T98" fmla="*/ 8 w 1404"/>
                <a:gd name="T99" fmla="*/ 952 h 1153"/>
                <a:gd name="T100" fmla="*/ 22 w 1404"/>
                <a:gd name="T101" fmla="*/ 992 h 1153"/>
                <a:gd name="T102" fmla="*/ 59 w 1404"/>
                <a:gd name="T103" fmla="*/ 1036 h 1153"/>
                <a:gd name="T104" fmla="*/ 127 w 1404"/>
                <a:gd name="T105" fmla="*/ 1095 h 1153"/>
                <a:gd name="T106" fmla="*/ 198 w 1404"/>
                <a:gd name="T107" fmla="*/ 1135 h 1153"/>
                <a:gd name="T108" fmla="*/ 273 w 1404"/>
                <a:gd name="T109" fmla="*/ 1152 h 1153"/>
                <a:gd name="T110" fmla="*/ 466 w 1404"/>
                <a:gd name="T111" fmla="*/ 1084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4" h="1153">
                  <a:moveTo>
                    <a:pt x="466" y="1084"/>
                  </a:moveTo>
                  <a:lnTo>
                    <a:pt x="370" y="1066"/>
                  </a:lnTo>
                  <a:lnTo>
                    <a:pt x="299" y="1035"/>
                  </a:lnTo>
                  <a:lnTo>
                    <a:pt x="257" y="1002"/>
                  </a:lnTo>
                  <a:lnTo>
                    <a:pt x="220" y="956"/>
                  </a:lnTo>
                  <a:lnTo>
                    <a:pt x="209" y="914"/>
                  </a:lnTo>
                  <a:lnTo>
                    <a:pt x="215" y="873"/>
                  </a:lnTo>
                  <a:lnTo>
                    <a:pt x="231" y="836"/>
                  </a:lnTo>
                  <a:lnTo>
                    <a:pt x="273" y="798"/>
                  </a:lnTo>
                  <a:lnTo>
                    <a:pt x="330" y="774"/>
                  </a:lnTo>
                  <a:lnTo>
                    <a:pt x="400" y="748"/>
                  </a:lnTo>
                  <a:lnTo>
                    <a:pt x="1110" y="499"/>
                  </a:lnTo>
                  <a:lnTo>
                    <a:pt x="1207" y="451"/>
                  </a:lnTo>
                  <a:lnTo>
                    <a:pt x="1289" y="398"/>
                  </a:lnTo>
                  <a:lnTo>
                    <a:pt x="1344" y="356"/>
                  </a:lnTo>
                  <a:lnTo>
                    <a:pt x="1381" y="310"/>
                  </a:lnTo>
                  <a:lnTo>
                    <a:pt x="1403" y="249"/>
                  </a:lnTo>
                  <a:lnTo>
                    <a:pt x="1401" y="185"/>
                  </a:lnTo>
                  <a:lnTo>
                    <a:pt x="1386" y="136"/>
                  </a:lnTo>
                  <a:lnTo>
                    <a:pt x="1370" y="90"/>
                  </a:lnTo>
                  <a:lnTo>
                    <a:pt x="1335" y="55"/>
                  </a:lnTo>
                  <a:lnTo>
                    <a:pt x="1280" y="18"/>
                  </a:lnTo>
                  <a:lnTo>
                    <a:pt x="1214" y="0"/>
                  </a:lnTo>
                  <a:lnTo>
                    <a:pt x="1172" y="4"/>
                  </a:lnTo>
                  <a:lnTo>
                    <a:pt x="1111" y="7"/>
                  </a:lnTo>
                  <a:lnTo>
                    <a:pt x="1053" y="20"/>
                  </a:lnTo>
                  <a:lnTo>
                    <a:pt x="989" y="46"/>
                  </a:lnTo>
                  <a:lnTo>
                    <a:pt x="939" y="79"/>
                  </a:lnTo>
                  <a:lnTo>
                    <a:pt x="899" y="106"/>
                  </a:lnTo>
                  <a:lnTo>
                    <a:pt x="878" y="149"/>
                  </a:lnTo>
                  <a:lnTo>
                    <a:pt x="897" y="187"/>
                  </a:lnTo>
                  <a:lnTo>
                    <a:pt x="939" y="183"/>
                  </a:lnTo>
                  <a:lnTo>
                    <a:pt x="987" y="171"/>
                  </a:lnTo>
                  <a:lnTo>
                    <a:pt x="1033" y="158"/>
                  </a:lnTo>
                  <a:lnTo>
                    <a:pt x="1069" y="150"/>
                  </a:lnTo>
                  <a:lnTo>
                    <a:pt x="1111" y="150"/>
                  </a:lnTo>
                  <a:lnTo>
                    <a:pt x="1154" y="163"/>
                  </a:lnTo>
                  <a:lnTo>
                    <a:pt x="1183" y="204"/>
                  </a:lnTo>
                  <a:lnTo>
                    <a:pt x="1179" y="248"/>
                  </a:lnTo>
                  <a:lnTo>
                    <a:pt x="1157" y="286"/>
                  </a:lnTo>
                  <a:lnTo>
                    <a:pt x="1121" y="323"/>
                  </a:lnTo>
                  <a:lnTo>
                    <a:pt x="1047" y="361"/>
                  </a:lnTo>
                  <a:lnTo>
                    <a:pt x="908" y="415"/>
                  </a:lnTo>
                  <a:lnTo>
                    <a:pt x="194" y="675"/>
                  </a:lnTo>
                  <a:lnTo>
                    <a:pt x="123" y="715"/>
                  </a:lnTo>
                  <a:lnTo>
                    <a:pt x="68" y="763"/>
                  </a:lnTo>
                  <a:lnTo>
                    <a:pt x="29" y="809"/>
                  </a:lnTo>
                  <a:lnTo>
                    <a:pt x="6" y="858"/>
                  </a:lnTo>
                  <a:lnTo>
                    <a:pt x="0" y="912"/>
                  </a:lnTo>
                  <a:lnTo>
                    <a:pt x="8" y="952"/>
                  </a:lnTo>
                  <a:lnTo>
                    <a:pt x="22" y="992"/>
                  </a:lnTo>
                  <a:lnTo>
                    <a:pt x="59" y="1036"/>
                  </a:lnTo>
                  <a:lnTo>
                    <a:pt x="127" y="1095"/>
                  </a:lnTo>
                  <a:lnTo>
                    <a:pt x="198" y="1135"/>
                  </a:lnTo>
                  <a:lnTo>
                    <a:pt x="273" y="1152"/>
                  </a:lnTo>
                  <a:lnTo>
                    <a:pt x="466" y="1084"/>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Freeform 12"/>
            <p:cNvSpPr>
              <a:spLocks/>
            </p:cNvSpPr>
            <p:nvPr/>
          </p:nvSpPr>
          <p:spPr bwMode="auto">
            <a:xfrm>
              <a:off x="2711" y="3280"/>
              <a:ext cx="368" cy="422"/>
            </a:xfrm>
            <a:custGeom>
              <a:avLst/>
              <a:gdLst>
                <a:gd name="T0" fmla="*/ 367 w 368"/>
                <a:gd name="T1" fmla="*/ 421 h 422"/>
                <a:gd name="T2" fmla="*/ 171 w 368"/>
                <a:gd name="T3" fmla="*/ 340 h 422"/>
                <a:gd name="T4" fmla="*/ 117 w 368"/>
                <a:gd name="T5" fmla="*/ 304 h 422"/>
                <a:gd name="T6" fmla="*/ 73 w 368"/>
                <a:gd name="T7" fmla="*/ 265 h 422"/>
                <a:gd name="T8" fmla="*/ 31 w 368"/>
                <a:gd name="T9" fmla="*/ 219 h 422"/>
                <a:gd name="T10" fmla="*/ 9 w 368"/>
                <a:gd name="T11" fmla="*/ 179 h 422"/>
                <a:gd name="T12" fmla="*/ 0 w 368"/>
                <a:gd name="T13" fmla="*/ 137 h 422"/>
                <a:gd name="T14" fmla="*/ 2 w 368"/>
                <a:gd name="T15" fmla="*/ 95 h 422"/>
                <a:gd name="T16" fmla="*/ 19 w 368"/>
                <a:gd name="T17" fmla="*/ 51 h 422"/>
                <a:gd name="T18" fmla="*/ 44 w 368"/>
                <a:gd name="T19" fmla="*/ 0 h 422"/>
                <a:gd name="T20" fmla="*/ 120 w 368"/>
                <a:gd name="T21" fmla="*/ 52 h 422"/>
                <a:gd name="T22" fmla="*/ 95 w 368"/>
                <a:gd name="T23" fmla="*/ 98 h 422"/>
                <a:gd name="T24" fmla="*/ 95 w 368"/>
                <a:gd name="T25" fmla="*/ 143 h 422"/>
                <a:gd name="T26" fmla="*/ 122 w 368"/>
                <a:gd name="T27" fmla="*/ 191 h 422"/>
                <a:gd name="T28" fmla="*/ 162 w 368"/>
                <a:gd name="T29" fmla="*/ 235 h 422"/>
                <a:gd name="T30" fmla="*/ 223 w 368"/>
                <a:gd name="T31" fmla="*/ 284 h 422"/>
                <a:gd name="T32" fmla="*/ 290 w 368"/>
                <a:gd name="T33" fmla="*/ 317 h 422"/>
                <a:gd name="T34" fmla="*/ 332 w 368"/>
                <a:gd name="T35" fmla="*/ 351 h 422"/>
                <a:gd name="T36" fmla="*/ 351 w 368"/>
                <a:gd name="T37" fmla="*/ 378 h 422"/>
                <a:gd name="T38" fmla="*/ 367 w 368"/>
                <a:gd name="T39"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8" h="422">
                  <a:moveTo>
                    <a:pt x="367" y="421"/>
                  </a:moveTo>
                  <a:lnTo>
                    <a:pt x="171" y="340"/>
                  </a:lnTo>
                  <a:lnTo>
                    <a:pt x="117" y="304"/>
                  </a:lnTo>
                  <a:lnTo>
                    <a:pt x="73" y="265"/>
                  </a:lnTo>
                  <a:lnTo>
                    <a:pt x="31" y="219"/>
                  </a:lnTo>
                  <a:lnTo>
                    <a:pt x="9" y="179"/>
                  </a:lnTo>
                  <a:lnTo>
                    <a:pt x="0" y="137"/>
                  </a:lnTo>
                  <a:lnTo>
                    <a:pt x="2" y="95"/>
                  </a:lnTo>
                  <a:lnTo>
                    <a:pt x="19" y="51"/>
                  </a:lnTo>
                  <a:lnTo>
                    <a:pt x="44" y="0"/>
                  </a:lnTo>
                  <a:lnTo>
                    <a:pt x="120" y="52"/>
                  </a:lnTo>
                  <a:lnTo>
                    <a:pt x="95" y="98"/>
                  </a:lnTo>
                  <a:lnTo>
                    <a:pt x="95" y="143"/>
                  </a:lnTo>
                  <a:lnTo>
                    <a:pt x="122" y="191"/>
                  </a:lnTo>
                  <a:lnTo>
                    <a:pt x="162" y="235"/>
                  </a:lnTo>
                  <a:lnTo>
                    <a:pt x="223" y="284"/>
                  </a:lnTo>
                  <a:lnTo>
                    <a:pt x="290" y="317"/>
                  </a:lnTo>
                  <a:lnTo>
                    <a:pt x="332" y="351"/>
                  </a:lnTo>
                  <a:lnTo>
                    <a:pt x="351" y="378"/>
                  </a:lnTo>
                  <a:lnTo>
                    <a:pt x="367" y="421"/>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13"/>
            <p:cNvSpPr>
              <a:spLocks/>
            </p:cNvSpPr>
            <p:nvPr/>
          </p:nvSpPr>
          <p:spPr bwMode="auto">
            <a:xfrm>
              <a:off x="2432" y="1792"/>
              <a:ext cx="989" cy="1439"/>
            </a:xfrm>
            <a:custGeom>
              <a:avLst/>
              <a:gdLst>
                <a:gd name="T0" fmla="*/ 525 w 989"/>
                <a:gd name="T1" fmla="*/ 1438 h 1439"/>
                <a:gd name="T2" fmla="*/ 582 w 989"/>
                <a:gd name="T3" fmla="*/ 1409 h 1439"/>
                <a:gd name="T4" fmla="*/ 647 w 989"/>
                <a:gd name="T5" fmla="*/ 1355 h 1439"/>
                <a:gd name="T6" fmla="*/ 670 w 989"/>
                <a:gd name="T7" fmla="*/ 1304 h 1439"/>
                <a:gd name="T8" fmla="*/ 686 w 989"/>
                <a:gd name="T9" fmla="*/ 1255 h 1439"/>
                <a:gd name="T10" fmla="*/ 677 w 989"/>
                <a:gd name="T11" fmla="*/ 1198 h 1439"/>
                <a:gd name="T12" fmla="*/ 637 w 989"/>
                <a:gd name="T13" fmla="*/ 1125 h 1439"/>
                <a:gd name="T14" fmla="*/ 609 w 989"/>
                <a:gd name="T15" fmla="*/ 1092 h 1439"/>
                <a:gd name="T16" fmla="*/ 569 w 989"/>
                <a:gd name="T17" fmla="*/ 1063 h 1439"/>
                <a:gd name="T18" fmla="*/ 259 w 989"/>
                <a:gd name="T19" fmla="*/ 905 h 1439"/>
                <a:gd name="T20" fmla="*/ 201 w 989"/>
                <a:gd name="T21" fmla="*/ 863 h 1439"/>
                <a:gd name="T22" fmla="*/ 177 w 989"/>
                <a:gd name="T23" fmla="*/ 843 h 1439"/>
                <a:gd name="T24" fmla="*/ 160 w 989"/>
                <a:gd name="T25" fmla="*/ 800 h 1439"/>
                <a:gd name="T26" fmla="*/ 171 w 989"/>
                <a:gd name="T27" fmla="*/ 766 h 1439"/>
                <a:gd name="T28" fmla="*/ 215 w 989"/>
                <a:gd name="T29" fmla="*/ 738 h 1439"/>
                <a:gd name="T30" fmla="*/ 294 w 989"/>
                <a:gd name="T31" fmla="*/ 709 h 1439"/>
                <a:gd name="T32" fmla="*/ 780 w 989"/>
                <a:gd name="T33" fmla="*/ 521 h 1439"/>
                <a:gd name="T34" fmla="*/ 856 w 989"/>
                <a:gd name="T35" fmla="*/ 471 h 1439"/>
                <a:gd name="T36" fmla="*/ 918 w 989"/>
                <a:gd name="T37" fmla="*/ 417 h 1439"/>
                <a:gd name="T38" fmla="*/ 953 w 989"/>
                <a:gd name="T39" fmla="*/ 379 h 1439"/>
                <a:gd name="T40" fmla="*/ 984 w 989"/>
                <a:gd name="T41" fmla="*/ 334 h 1439"/>
                <a:gd name="T42" fmla="*/ 988 w 989"/>
                <a:gd name="T43" fmla="*/ 274 h 1439"/>
                <a:gd name="T44" fmla="*/ 972 w 989"/>
                <a:gd name="T45" fmla="*/ 214 h 1439"/>
                <a:gd name="T46" fmla="*/ 953 w 989"/>
                <a:gd name="T47" fmla="*/ 167 h 1439"/>
                <a:gd name="T48" fmla="*/ 920 w 989"/>
                <a:gd name="T49" fmla="*/ 126 h 1439"/>
                <a:gd name="T50" fmla="*/ 875 w 989"/>
                <a:gd name="T51" fmla="*/ 85 h 1439"/>
                <a:gd name="T52" fmla="*/ 828 w 989"/>
                <a:gd name="T53" fmla="*/ 50 h 1439"/>
                <a:gd name="T54" fmla="*/ 803 w 989"/>
                <a:gd name="T55" fmla="*/ 29 h 1439"/>
                <a:gd name="T56" fmla="*/ 756 w 989"/>
                <a:gd name="T57" fmla="*/ 0 h 1439"/>
                <a:gd name="T58" fmla="*/ 588 w 989"/>
                <a:gd name="T59" fmla="*/ 61 h 1439"/>
                <a:gd name="T60" fmla="*/ 649 w 989"/>
                <a:gd name="T61" fmla="*/ 104 h 1439"/>
                <a:gd name="T62" fmla="*/ 694 w 989"/>
                <a:gd name="T63" fmla="*/ 145 h 1439"/>
                <a:gd name="T64" fmla="*/ 739 w 989"/>
                <a:gd name="T65" fmla="*/ 182 h 1439"/>
                <a:gd name="T66" fmla="*/ 780 w 989"/>
                <a:gd name="T67" fmla="*/ 223 h 1439"/>
                <a:gd name="T68" fmla="*/ 803 w 989"/>
                <a:gd name="T69" fmla="*/ 272 h 1439"/>
                <a:gd name="T70" fmla="*/ 787 w 989"/>
                <a:gd name="T71" fmla="*/ 323 h 1439"/>
                <a:gd name="T72" fmla="*/ 729 w 989"/>
                <a:gd name="T73" fmla="*/ 369 h 1439"/>
                <a:gd name="T74" fmla="*/ 639 w 989"/>
                <a:gd name="T75" fmla="*/ 413 h 1439"/>
                <a:gd name="T76" fmla="*/ 212 w 989"/>
                <a:gd name="T77" fmla="*/ 589 h 1439"/>
                <a:gd name="T78" fmla="*/ 160 w 989"/>
                <a:gd name="T79" fmla="*/ 608 h 1439"/>
                <a:gd name="T80" fmla="*/ 88 w 989"/>
                <a:gd name="T81" fmla="*/ 653 h 1439"/>
                <a:gd name="T82" fmla="*/ 43 w 989"/>
                <a:gd name="T83" fmla="*/ 698 h 1439"/>
                <a:gd name="T84" fmla="*/ 9 w 989"/>
                <a:gd name="T85" fmla="*/ 755 h 1439"/>
                <a:gd name="T86" fmla="*/ 0 w 989"/>
                <a:gd name="T87" fmla="*/ 820 h 1439"/>
                <a:gd name="T88" fmla="*/ 10 w 989"/>
                <a:gd name="T89" fmla="*/ 872 h 1439"/>
                <a:gd name="T90" fmla="*/ 40 w 989"/>
                <a:gd name="T91" fmla="*/ 914 h 1439"/>
                <a:gd name="T92" fmla="*/ 84 w 989"/>
                <a:gd name="T93" fmla="*/ 949 h 1439"/>
                <a:gd name="T94" fmla="*/ 159 w 989"/>
                <a:gd name="T95" fmla="*/ 999 h 1439"/>
                <a:gd name="T96" fmla="*/ 487 w 989"/>
                <a:gd name="T97" fmla="*/ 1164 h 1439"/>
                <a:gd name="T98" fmla="*/ 530 w 989"/>
                <a:gd name="T99" fmla="*/ 1197 h 1439"/>
                <a:gd name="T100" fmla="*/ 569 w 989"/>
                <a:gd name="T101" fmla="*/ 1236 h 1439"/>
                <a:gd name="T102" fmla="*/ 557 w 989"/>
                <a:gd name="T103" fmla="*/ 1292 h 1439"/>
                <a:gd name="T104" fmla="*/ 502 w 989"/>
                <a:gd name="T105" fmla="*/ 1354 h 1439"/>
                <a:gd name="T106" fmla="*/ 434 w 989"/>
                <a:gd name="T107" fmla="*/ 1394 h 1439"/>
                <a:gd name="T108" fmla="*/ 525 w 989"/>
                <a:gd name="T109" fmla="*/ 143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9" h="1439">
                  <a:moveTo>
                    <a:pt x="525" y="1438"/>
                  </a:moveTo>
                  <a:lnTo>
                    <a:pt x="582" y="1409"/>
                  </a:lnTo>
                  <a:lnTo>
                    <a:pt x="647" y="1355"/>
                  </a:lnTo>
                  <a:lnTo>
                    <a:pt x="670" y="1304"/>
                  </a:lnTo>
                  <a:lnTo>
                    <a:pt x="686" y="1255"/>
                  </a:lnTo>
                  <a:lnTo>
                    <a:pt x="677" y="1198"/>
                  </a:lnTo>
                  <a:lnTo>
                    <a:pt x="637" y="1125"/>
                  </a:lnTo>
                  <a:lnTo>
                    <a:pt x="609" y="1092"/>
                  </a:lnTo>
                  <a:lnTo>
                    <a:pt x="569" y="1063"/>
                  </a:lnTo>
                  <a:lnTo>
                    <a:pt x="259" y="905"/>
                  </a:lnTo>
                  <a:lnTo>
                    <a:pt x="201" y="863"/>
                  </a:lnTo>
                  <a:lnTo>
                    <a:pt x="177" y="843"/>
                  </a:lnTo>
                  <a:lnTo>
                    <a:pt x="160" y="800"/>
                  </a:lnTo>
                  <a:lnTo>
                    <a:pt x="171" y="766"/>
                  </a:lnTo>
                  <a:lnTo>
                    <a:pt x="215" y="738"/>
                  </a:lnTo>
                  <a:lnTo>
                    <a:pt x="294" y="709"/>
                  </a:lnTo>
                  <a:lnTo>
                    <a:pt x="780" y="521"/>
                  </a:lnTo>
                  <a:lnTo>
                    <a:pt x="856" y="471"/>
                  </a:lnTo>
                  <a:lnTo>
                    <a:pt x="918" y="417"/>
                  </a:lnTo>
                  <a:lnTo>
                    <a:pt x="953" y="379"/>
                  </a:lnTo>
                  <a:lnTo>
                    <a:pt x="984" y="334"/>
                  </a:lnTo>
                  <a:lnTo>
                    <a:pt x="988" y="274"/>
                  </a:lnTo>
                  <a:lnTo>
                    <a:pt x="972" y="214"/>
                  </a:lnTo>
                  <a:lnTo>
                    <a:pt x="953" y="167"/>
                  </a:lnTo>
                  <a:lnTo>
                    <a:pt x="920" y="126"/>
                  </a:lnTo>
                  <a:lnTo>
                    <a:pt x="875" y="85"/>
                  </a:lnTo>
                  <a:lnTo>
                    <a:pt x="828" y="50"/>
                  </a:lnTo>
                  <a:lnTo>
                    <a:pt x="803" y="29"/>
                  </a:lnTo>
                  <a:lnTo>
                    <a:pt x="756" y="0"/>
                  </a:lnTo>
                  <a:lnTo>
                    <a:pt x="588" y="61"/>
                  </a:lnTo>
                  <a:lnTo>
                    <a:pt x="649" y="104"/>
                  </a:lnTo>
                  <a:lnTo>
                    <a:pt x="694" y="145"/>
                  </a:lnTo>
                  <a:lnTo>
                    <a:pt x="739" y="182"/>
                  </a:lnTo>
                  <a:lnTo>
                    <a:pt x="780" y="223"/>
                  </a:lnTo>
                  <a:lnTo>
                    <a:pt x="803" y="272"/>
                  </a:lnTo>
                  <a:lnTo>
                    <a:pt x="787" y="323"/>
                  </a:lnTo>
                  <a:lnTo>
                    <a:pt x="729" y="369"/>
                  </a:lnTo>
                  <a:lnTo>
                    <a:pt x="639" y="413"/>
                  </a:lnTo>
                  <a:lnTo>
                    <a:pt x="212" y="589"/>
                  </a:lnTo>
                  <a:lnTo>
                    <a:pt x="160" y="608"/>
                  </a:lnTo>
                  <a:lnTo>
                    <a:pt x="88" y="653"/>
                  </a:lnTo>
                  <a:lnTo>
                    <a:pt x="43" y="698"/>
                  </a:lnTo>
                  <a:lnTo>
                    <a:pt x="9" y="755"/>
                  </a:lnTo>
                  <a:lnTo>
                    <a:pt x="0" y="820"/>
                  </a:lnTo>
                  <a:lnTo>
                    <a:pt x="10" y="872"/>
                  </a:lnTo>
                  <a:lnTo>
                    <a:pt x="40" y="914"/>
                  </a:lnTo>
                  <a:lnTo>
                    <a:pt x="84" y="949"/>
                  </a:lnTo>
                  <a:lnTo>
                    <a:pt x="159" y="999"/>
                  </a:lnTo>
                  <a:lnTo>
                    <a:pt x="487" y="1164"/>
                  </a:lnTo>
                  <a:lnTo>
                    <a:pt x="530" y="1197"/>
                  </a:lnTo>
                  <a:lnTo>
                    <a:pt x="569" y="1236"/>
                  </a:lnTo>
                  <a:lnTo>
                    <a:pt x="557" y="1292"/>
                  </a:lnTo>
                  <a:lnTo>
                    <a:pt x="502" y="1354"/>
                  </a:lnTo>
                  <a:lnTo>
                    <a:pt x="434" y="1394"/>
                  </a:lnTo>
                  <a:lnTo>
                    <a:pt x="525" y="1438"/>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Freeform 14"/>
            <p:cNvSpPr>
              <a:spLocks/>
            </p:cNvSpPr>
            <p:nvPr/>
          </p:nvSpPr>
          <p:spPr bwMode="auto">
            <a:xfrm>
              <a:off x="2100" y="1162"/>
              <a:ext cx="669" cy="582"/>
            </a:xfrm>
            <a:custGeom>
              <a:avLst/>
              <a:gdLst>
                <a:gd name="T0" fmla="*/ 668 w 669"/>
                <a:gd name="T1" fmla="*/ 553 h 582"/>
                <a:gd name="T2" fmla="*/ 668 w 669"/>
                <a:gd name="T3" fmla="*/ 450 h 582"/>
                <a:gd name="T4" fmla="*/ 562 w 669"/>
                <a:gd name="T5" fmla="*/ 435 h 582"/>
                <a:gd name="T6" fmla="*/ 448 w 669"/>
                <a:gd name="T7" fmla="*/ 420 h 582"/>
                <a:gd name="T8" fmla="*/ 367 w 669"/>
                <a:gd name="T9" fmla="*/ 400 h 582"/>
                <a:gd name="T10" fmla="*/ 314 w 669"/>
                <a:gd name="T11" fmla="*/ 378 h 582"/>
                <a:gd name="T12" fmla="*/ 257 w 669"/>
                <a:gd name="T13" fmla="*/ 349 h 582"/>
                <a:gd name="T14" fmla="*/ 220 w 669"/>
                <a:gd name="T15" fmla="*/ 314 h 582"/>
                <a:gd name="T16" fmla="*/ 193 w 669"/>
                <a:gd name="T17" fmla="*/ 274 h 582"/>
                <a:gd name="T18" fmla="*/ 180 w 669"/>
                <a:gd name="T19" fmla="*/ 231 h 582"/>
                <a:gd name="T20" fmla="*/ 180 w 669"/>
                <a:gd name="T21" fmla="*/ 189 h 582"/>
                <a:gd name="T22" fmla="*/ 193 w 669"/>
                <a:gd name="T23" fmla="*/ 165 h 582"/>
                <a:gd name="T24" fmla="*/ 209 w 669"/>
                <a:gd name="T25" fmla="*/ 143 h 582"/>
                <a:gd name="T26" fmla="*/ 255 w 669"/>
                <a:gd name="T27" fmla="*/ 127 h 582"/>
                <a:gd name="T28" fmla="*/ 297 w 669"/>
                <a:gd name="T29" fmla="*/ 127 h 582"/>
                <a:gd name="T30" fmla="*/ 345 w 669"/>
                <a:gd name="T31" fmla="*/ 141 h 582"/>
                <a:gd name="T32" fmla="*/ 396 w 669"/>
                <a:gd name="T33" fmla="*/ 156 h 582"/>
                <a:gd name="T34" fmla="*/ 448 w 669"/>
                <a:gd name="T35" fmla="*/ 163 h 582"/>
                <a:gd name="T36" fmla="*/ 477 w 669"/>
                <a:gd name="T37" fmla="*/ 125 h 582"/>
                <a:gd name="T38" fmla="*/ 464 w 669"/>
                <a:gd name="T39" fmla="*/ 86 h 582"/>
                <a:gd name="T40" fmla="*/ 415 w 669"/>
                <a:gd name="T41" fmla="*/ 42 h 582"/>
                <a:gd name="T42" fmla="*/ 363 w 669"/>
                <a:gd name="T43" fmla="*/ 18 h 582"/>
                <a:gd name="T44" fmla="*/ 319 w 669"/>
                <a:gd name="T45" fmla="*/ 7 h 582"/>
                <a:gd name="T46" fmla="*/ 273 w 669"/>
                <a:gd name="T47" fmla="*/ 2 h 582"/>
                <a:gd name="T48" fmla="*/ 222 w 669"/>
                <a:gd name="T49" fmla="*/ 0 h 582"/>
                <a:gd name="T50" fmla="*/ 176 w 669"/>
                <a:gd name="T51" fmla="*/ 4 h 582"/>
                <a:gd name="T52" fmla="*/ 136 w 669"/>
                <a:gd name="T53" fmla="*/ 15 h 582"/>
                <a:gd name="T54" fmla="*/ 86 w 669"/>
                <a:gd name="T55" fmla="*/ 33 h 582"/>
                <a:gd name="T56" fmla="*/ 50 w 669"/>
                <a:gd name="T57" fmla="*/ 66 h 582"/>
                <a:gd name="T58" fmla="*/ 22 w 669"/>
                <a:gd name="T59" fmla="*/ 99 h 582"/>
                <a:gd name="T60" fmla="*/ 6 w 669"/>
                <a:gd name="T61" fmla="*/ 145 h 582"/>
                <a:gd name="T62" fmla="*/ 0 w 669"/>
                <a:gd name="T63" fmla="*/ 189 h 582"/>
                <a:gd name="T64" fmla="*/ 9 w 669"/>
                <a:gd name="T65" fmla="*/ 237 h 582"/>
                <a:gd name="T66" fmla="*/ 22 w 669"/>
                <a:gd name="T67" fmla="*/ 285 h 582"/>
                <a:gd name="T68" fmla="*/ 50 w 669"/>
                <a:gd name="T69" fmla="*/ 330 h 582"/>
                <a:gd name="T70" fmla="*/ 81 w 669"/>
                <a:gd name="T71" fmla="*/ 375 h 582"/>
                <a:gd name="T72" fmla="*/ 125 w 669"/>
                <a:gd name="T73" fmla="*/ 419 h 582"/>
                <a:gd name="T74" fmla="*/ 169 w 669"/>
                <a:gd name="T75" fmla="*/ 457 h 582"/>
                <a:gd name="T76" fmla="*/ 217 w 669"/>
                <a:gd name="T77" fmla="*/ 488 h 582"/>
                <a:gd name="T78" fmla="*/ 266 w 669"/>
                <a:gd name="T79" fmla="*/ 514 h 582"/>
                <a:gd name="T80" fmla="*/ 310 w 669"/>
                <a:gd name="T81" fmla="*/ 534 h 582"/>
                <a:gd name="T82" fmla="*/ 369 w 669"/>
                <a:gd name="T83" fmla="*/ 549 h 582"/>
                <a:gd name="T84" fmla="*/ 437 w 669"/>
                <a:gd name="T85" fmla="*/ 568 h 582"/>
                <a:gd name="T86" fmla="*/ 516 w 669"/>
                <a:gd name="T87" fmla="*/ 581 h 582"/>
                <a:gd name="T88" fmla="*/ 595 w 669"/>
                <a:gd name="T89" fmla="*/ 577 h 582"/>
                <a:gd name="T90" fmla="*/ 668 w 669"/>
                <a:gd name="T91" fmla="*/ 5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9" h="582">
                  <a:moveTo>
                    <a:pt x="668" y="553"/>
                  </a:moveTo>
                  <a:lnTo>
                    <a:pt x="668" y="450"/>
                  </a:lnTo>
                  <a:lnTo>
                    <a:pt x="562" y="435"/>
                  </a:lnTo>
                  <a:lnTo>
                    <a:pt x="448" y="420"/>
                  </a:lnTo>
                  <a:lnTo>
                    <a:pt x="367" y="400"/>
                  </a:lnTo>
                  <a:lnTo>
                    <a:pt x="314" y="378"/>
                  </a:lnTo>
                  <a:lnTo>
                    <a:pt x="257" y="349"/>
                  </a:lnTo>
                  <a:lnTo>
                    <a:pt x="220" y="314"/>
                  </a:lnTo>
                  <a:lnTo>
                    <a:pt x="193" y="274"/>
                  </a:lnTo>
                  <a:lnTo>
                    <a:pt x="180" y="231"/>
                  </a:lnTo>
                  <a:lnTo>
                    <a:pt x="180" y="189"/>
                  </a:lnTo>
                  <a:lnTo>
                    <a:pt x="193" y="165"/>
                  </a:lnTo>
                  <a:lnTo>
                    <a:pt x="209" y="143"/>
                  </a:lnTo>
                  <a:lnTo>
                    <a:pt x="255" y="127"/>
                  </a:lnTo>
                  <a:lnTo>
                    <a:pt x="297" y="127"/>
                  </a:lnTo>
                  <a:lnTo>
                    <a:pt x="345" y="141"/>
                  </a:lnTo>
                  <a:lnTo>
                    <a:pt x="396" y="156"/>
                  </a:lnTo>
                  <a:lnTo>
                    <a:pt x="448" y="163"/>
                  </a:lnTo>
                  <a:lnTo>
                    <a:pt x="477" y="125"/>
                  </a:lnTo>
                  <a:lnTo>
                    <a:pt x="464" y="86"/>
                  </a:lnTo>
                  <a:lnTo>
                    <a:pt x="415" y="42"/>
                  </a:lnTo>
                  <a:lnTo>
                    <a:pt x="363" y="18"/>
                  </a:lnTo>
                  <a:lnTo>
                    <a:pt x="319" y="7"/>
                  </a:lnTo>
                  <a:lnTo>
                    <a:pt x="273" y="2"/>
                  </a:lnTo>
                  <a:lnTo>
                    <a:pt x="222" y="0"/>
                  </a:lnTo>
                  <a:lnTo>
                    <a:pt x="176" y="4"/>
                  </a:lnTo>
                  <a:lnTo>
                    <a:pt x="136" y="15"/>
                  </a:lnTo>
                  <a:lnTo>
                    <a:pt x="86" y="33"/>
                  </a:lnTo>
                  <a:lnTo>
                    <a:pt x="50" y="66"/>
                  </a:lnTo>
                  <a:lnTo>
                    <a:pt x="22" y="99"/>
                  </a:lnTo>
                  <a:lnTo>
                    <a:pt x="6" y="145"/>
                  </a:lnTo>
                  <a:lnTo>
                    <a:pt x="0" y="189"/>
                  </a:lnTo>
                  <a:lnTo>
                    <a:pt x="9" y="237"/>
                  </a:lnTo>
                  <a:lnTo>
                    <a:pt x="22" y="285"/>
                  </a:lnTo>
                  <a:lnTo>
                    <a:pt x="50" y="330"/>
                  </a:lnTo>
                  <a:lnTo>
                    <a:pt x="81" y="375"/>
                  </a:lnTo>
                  <a:lnTo>
                    <a:pt x="125" y="419"/>
                  </a:lnTo>
                  <a:lnTo>
                    <a:pt x="169" y="457"/>
                  </a:lnTo>
                  <a:lnTo>
                    <a:pt x="217" y="488"/>
                  </a:lnTo>
                  <a:lnTo>
                    <a:pt x="266" y="514"/>
                  </a:lnTo>
                  <a:lnTo>
                    <a:pt x="310" y="534"/>
                  </a:lnTo>
                  <a:lnTo>
                    <a:pt x="369" y="549"/>
                  </a:lnTo>
                  <a:lnTo>
                    <a:pt x="437" y="568"/>
                  </a:lnTo>
                  <a:lnTo>
                    <a:pt x="516" y="581"/>
                  </a:lnTo>
                  <a:lnTo>
                    <a:pt x="595" y="577"/>
                  </a:lnTo>
                  <a:lnTo>
                    <a:pt x="668" y="553"/>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Freeform 15"/>
            <p:cNvSpPr>
              <a:spLocks/>
            </p:cNvSpPr>
            <p:nvPr/>
          </p:nvSpPr>
          <p:spPr bwMode="auto">
            <a:xfrm>
              <a:off x="1365" y="583"/>
              <a:ext cx="1413" cy="549"/>
            </a:xfrm>
            <a:custGeom>
              <a:avLst/>
              <a:gdLst>
                <a:gd name="T0" fmla="*/ 1412 w 1413"/>
                <a:gd name="T1" fmla="*/ 548 h 549"/>
                <a:gd name="T2" fmla="*/ 1316 w 1413"/>
                <a:gd name="T3" fmla="*/ 537 h 549"/>
                <a:gd name="T4" fmla="*/ 1237 w 1413"/>
                <a:gd name="T5" fmla="*/ 524 h 549"/>
                <a:gd name="T6" fmla="*/ 1179 w 1413"/>
                <a:gd name="T7" fmla="*/ 511 h 549"/>
                <a:gd name="T8" fmla="*/ 1118 w 1413"/>
                <a:gd name="T9" fmla="*/ 499 h 549"/>
                <a:gd name="T10" fmla="*/ 1060 w 1413"/>
                <a:gd name="T11" fmla="*/ 493 h 549"/>
                <a:gd name="T12" fmla="*/ 1000 w 1413"/>
                <a:gd name="T13" fmla="*/ 495 h 549"/>
                <a:gd name="T14" fmla="*/ 939 w 1413"/>
                <a:gd name="T15" fmla="*/ 499 h 549"/>
                <a:gd name="T16" fmla="*/ 894 w 1413"/>
                <a:gd name="T17" fmla="*/ 482 h 549"/>
                <a:gd name="T18" fmla="*/ 962 w 1413"/>
                <a:gd name="T19" fmla="*/ 440 h 549"/>
                <a:gd name="T20" fmla="*/ 1005 w 1413"/>
                <a:gd name="T21" fmla="*/ 411 h 549"/>
                <a:gd name="T22" fmla="*/ 1043 w 1413"/>
                <a:gd name="T23" fmla="*/ 381 h 549"/>
                <a:gd name="T24" fmla="*/ 1069 w 1413"/>
                <a:gd name="T25" fmla="*/ 348 h 549"/>
                <a:gd name="T26" fmla="*/ 962 w 1413"/>
                <a:gd name="T27" fmla="*/ 383 h 549"/>
                <a:gd name="T28" fmla="*/ 855 w 1413"/>
                <a:gd name="T29" fmla="*/ 418 h 549"/>
                <a:gd name="T30" fmla="*/ 783 w 1413"/>
                <a:gd name="T31" fmla="*/ 436 h 549"/>
                <a:gd name="T32" fmla="*/ 670 w 1413"/>
                <a:gd name="T33" fmla="*/ 449 h 549"/>
                <a:gd name="T34" fmla="*/ 597 w 1413"/>
                <a:gd name="T35" fmla="*/ 449 h 549"/>
                <a:gd name="T36" fmla="*/ 531 w 1413"/>
                <a:gd name="T37" fmla="*/ 444 h 549"/>
                <a:gd name="T38" fmla="*/ 486 w 1413"/>
                <a:gd name="T39" fmla="*/ 427 h 549"/>
                <a:gd name="T40" fmla="*/ 459 w 1413"/>
                <a:gd name="T41" fmla="*/ 407 h 549"/>
                <a:gd name="T42" fmla="*/ 527 w 1413"/>
                <a:gd name="T43" fmla="*/ 389 h 549"/>
                <a:gd name="T44" fmla="*/ 572 w 1413"/>
                <a:gd name="T45" fmla="*/ 365 h 549"/>
                <a:gd name="T46" fmla="*/ 599 w 1413"/>
                <a:gd name="T47" fmla="*/ 339 h 549"/>
                <a:gd name="T48" fmla="*/ 634 w 1413"/>
                <a:gd name="T49" fmla="*/ 308 h 549"/>
                <a:gd name="T50" fmla="*/ 544 w 1413"/>
                <a:gd name="T51" fmla="*/ 334 h 549"/>
                <a:gd name="T52" fmla="*/ 463 w 1413"/>
                <a:gd name="T53" fmla="*/ 348 h 549"/>
                <a:gd name="T54" fmla="*/ 378 w 1413"/>
                <a:gd name="T55" fmla="*/ 356 h 549"/>
                <a:gd name="T56" fmla="*/ 303 w 1413"/>
                <a:gd name="T57" fmla="*/ 352 h 549"/>
                <a:gd name="T58" fmla="*/ 254 w 1413"/>
                <a:gd name="T59" fmla="*/ 334 h 549"/>
                <a:gd name="T60" fmla="*/ 233 w 1413"/>
                <a:gd name="T61" fmla="*/ 312 h 549"/>
                <a:gd name="T62" fmla="*/ 281 w 1413"/>
                <a:gd name="T63" fmla="*/ 291 h 549"/>
                <a:gd name="T64" fmla="*/ 313 w 1413"/>
                <a:gd name="T65" fmla="*/ 269 h 549"/>
                <a:gd name="T66" fmla="*/ 341 w 1413"/>
                <a:gd name="T67" fmla="*/ 244 h 549"/>
                <a:gd name="T68" fmla="*/ 339 w 1413"/>
                <a:gd name="T69" fmla="*/ 229 h 549"/>
                <a:gd name="T70" fmla="*/ 262 w 1413"/>
                <a:gd name="T71" fmla="*/ 246 h 549"/>
                <a:gd name="T72" fmla="*/ 179 w 1413"/>
                <a:gd name="T73" fmla="*/ 255 h 549"/>
                <a:gd name="T74" fmla="*/ 109 w 1413"/>
                <a:gd name="T75" fmla="*/ 254 h 549"/>
                <a:gd name="T76" fmla="*/ 51 w 1413"/>
                <a:gd name="T77" fmla="*/ 244 h 549"/>
                <a:gd name="T78" fmla="*/ 19 w 1413"/>
                <a:gd name="T79" fmla="*/ 229 h 549"/>
                <a:gd name="T80" fmla="*/ 0 w 1413"/>
                <a:gd name="T81" fmla="*/ 205 h 549"/>
                <a:gd name="T82" fmla="*/ 120 w 1413"/>
                <a:gd name="T83" fmla="*/ 187 h 549"/>
                <a:gd name="T84" fmla="*/ 309 w 1413"/>
                <a:gd name="T85" fmla="*/ 156 h 549"/>
                <a:gd name="T86" fmla="*/ 544 w 1413"/>
                <a:gd name="T87" fmla="*/ 119 h 549"/>
                <a:gd name="T88" fmla="*/ 742 w 1413"/>
                <a:gd name="T89" fmla="*/ 71 h 549"/>
                <a:gd name="T90" fmla="*/ 926 w 1413"/>
                <a:gd name="T91" fmla="*/ 26 h 549"/>
                <a:gd name="T92" fmla="*/ 1020 w 1413"/>
                <a:gd name="T93" fmla="*/ 9 h 549"/>
                <a:gd name="T94" fmla="*/ 1098 w 1413"/>
                <a:gd name="T95" fmla="*/ 0 h 549"/>
                <a:gd name="T96" fmla="*/ 1165 w 1413"/>
                <a:gd name="T97" fmla="*/ 2 h 549"/>
                <a:gd name="T98" fmla="*/ 1211 w 1413"/>
                <a:gd name="T99" fmla="*/ 7 h 549"/>
                <a:gd name="T100" fmla="*/ 1254 w 1413"/>
                <a:gd name="T101" fmla="*/ 27 h 549"/>
                <a:gd name="T102" fmla="*/ 1288 w 1413"/>
                <a:gd name="T103" fmla="*/ 71 h 549"/>
                <a:gd name="T104" fmla="*/ 1301 w 1413"/>
                <a:gd name="T105" fmla="*/ 117 h 549"/>
                <a:gd name="T106" fmla="*/ 1316 w 1413"/>
                <a:gd name="T107" fmla="*/ 148 h 549"/>
                <a:gd name="T108" fmla="*/ 1344 w 1413"/>
                <a:gd name="T109" fmla="*/ 159 h 549"/>
                <a:gd name="T110" fmla="*/ 1384 w 1413"/>
                <a:gd name="T111" fmla="*/ 156 h 549"/>
                <a:gd name="T112" fmla="*/ 1412 w 1413"/>
                <a:gd name="T113" fmla="*/ 145 h 549"/>
                <a:gd name="T114" fmla="*/ 1412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1412" y="548"/>
                  </a:moveTo>
                  <a:lnTo>
                    <a:pt x="1316" y="537"/>
                  </a:lnTo>
                  <a:lnTo>
                    <a:pt x="1237" y="524"/>
                  </a:lnTo>
                  <a:lnTo>
                    <a:pt x="1179" y="511"/>
                  </a:lnTo>
                  <a:lnTo>
                    <a:pt x="1118" y="499"/>
                  </a:lnTo>
                  <a:lnTo>
                    <a:pt x="1060" y="493"/>
                  </a:lnTo>
                  <a:lnTo>
                    <a:pt x="1000" y="495"/>
                  </a:lnTo>
                  <a:lnTo>
                    <a:pt x="939" y="499"/>
                  </a:lnTo>
                  <a:lnTo>
                    <a:pt x="894" y="482"/>
                  </a:lnTo>
                  <a:lnTo>
                    <a:pt x="962" y="440"/>
                  </a:lnTo>
                  <a:lnTo>
                    <a:pt x="1005" y="411"/>
                  </a:lnTo>
                  <a:lnTo>
                    <a:pt x="1043" y="381"/>
                  </a:lnTo>
                  <a:lnTo>
                    <a:pt x="1069" y="348"/>
                  </a:lnTo>
                  <a:lnTo>
                    <a:pt x="962" y="383"/>
                  </a:lnTo>
                  <a:lnTo>
                    <a:pt x="855" y="418"/>
                  </a:lnTo>
                  <a:lnTo>
                    <a:pt x="783" y="436"/>
                  </a:lnTo>
                  <a:lnTo>
                    <a:pt x="670" y="449"/>
                  </a:lnTo>
                  <a:lnTo>
                    <a:pt x="597" y="449"/>
                  </a:lnTo>
                  <a:lnTo>
                    <a:pt x="531" y="444"/>
                  </a:lnTo>
                  <a:lnTo>
                    <a:pt x="486" y="427"/>
                  </a:lnTo>
                  <a:lnTo>
                    <a:pt x="459" y="407"/>
                  </a:lnTo>
                  <a:lnTo>
                    <a:pt x="527" y="389"/>
                  </a:lnTo>
                  <a:lnTo>
                    <a:pt x="572" y="365"/>
                  </a:lnTo>
                  <a:lnTo>
                    <a:pt x="599" y="339"/>
                  </a:lnTo>
                  <a:lnTo>
                    <a:pt x="634" y="308"/>
                  </a:lnTo>
                  <a:lnTo>
                    <a:pt x="544" y="334"/>
                  </a:lnTo>
                  <a:lnTo>
                    <a:pt x="463" y="348"/>
                  </a:lnTo>
                  <a:lnTo>
                    <a:pt x="378" y="356"/>
                  </a:lnTo>
                  <a:lnTo>
                    <a:pt x="303" y="352"/>
                  </a:lnTo>
                  <a:lnTo>
                    <a:pt x="254" y="334"/>
                  </a:lnTo>
                  <a:lnTo>
                    <a:pt x="233" y="312"/>
                  </a:lnTo>
                  <a:lnTo>
                    <a:pt x="281" y="291"/>
                  </a:lnTo>
                  <a:lnTo>
                    <a:pt x="313" y="269"/>
                  </a:lnTo>
                  <a:lnTo>
                    <a:pt x="341" y="244"/>
                  </a:lnTo>
                  <a:lnTo>
                    <a:pt x="339" y="229"/>
                  </a:lnTo>
                  <a:lnTo>
                    <a:pt x="262" y="246"/>
                  </a:lnTo>
                  <a:lnTo>
                    <a:pt x="179" y="255"/>
                  </a:lnTo>
                  <a:lnTo>
                    <a:pt x="109" y="254"/>
                  </a:lnTo>
                  <a:lnTo>
                    <a:pt x="51" y="244"/>
                  </a:lnTo>
                  <a:lnTo>
                    <a:pt x="19" y="229"/>
                  </a:lnTo>
                  <a:lnTo>
                    <a:pt x="0" y="205"/>
                  </a:lnTo>
                  <a:lnTo>
                    <a:pt x="120" y="187"/>
                  </a:lnTo>
                  <a:lnTo>
                    <a:pt x="309" y="156"/>
                  </a:lnTo>
                  <a:lnTo>
                    <a:pt x="544" y="119"/>
                  </a:lnTo>
                  <a:lnTo>
                    <a:pt x="742" y="71"/>
                  </a:lnTo>
                  <a:lnTo>
                    <a:pt x="926" y="26"/>
                  </a:lnTo>
                  <a:lnTo>
                    <a:pt x="1020" y="9"/>
                  </a:lnTo>
                  <a:lnTo>
                    <a:pt x="1098" y="0"/>
                  </a:lnTo>
                  <a:lnTo>
                    <a:pt x="1165" y="2"/>
                  </a:lnTo>
                  <a:lnTo>
                    <a:pt x="1211" y="7"/>
                  </a:lnTo>
                  <a:lnTo>
                    <a:pt x="1254" y="27"/>
                  </a:lnTo>
                  <a:lnTo>
                    <a:pt x="1288" y="71"/>
                  </a:lnTo>
                  <a:lnTo>
                    <a:pt x="1301" y="117"/>
                  </a:lnTo>
                  <a:lnTo>
                    <a:pt x="1316" y="148"/>
                  </a:lnTo>
                  <a:lnTo>
                    <a:pt x="1344" y="159"/>
                  </a:lnTo>
                  <a:lnTo>
                    <a:pt x="1384" y="156"/>
                  </a:lnTo>
                  <a:lnTo>
                    <a:pt x="1412" y="145"/>
                  </a:lnTo>
                  <a:lnTo>
                    <a:pt x="1412" y="548"/>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 name="Oval 16"/>
            <p:cNvSpPr>
              <a:spLocks noChangeArrowheads="1"/>
            </p:cNvSpPr>
            <p:nvPr/>
          </p:nvSpPr>
          <p:spPr bwMode="auto">
            <a:xfrm>
              <a:off x="2785" y="355"/>
              <a:ext cx="187" cy="198"/>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Freeform 17"/>
            <p:cNvSpPr>
              <a:spLocks/>
            </p:cNvSpPr>
            <p:nvPr/>
          </p:nvSpPr>
          <p:spPr bwMode="auto">
            <a:xfrm>
              <a:off x="2976" y="583"/>
              <a:ext cx="1413" cy="549"/>
            </a:xfrm>
            <a:custGeom>
              <a:avLst/>
              <a:gdLst>
                <a:gd name="T0" fmla="*/ 0 w 1413"/>
                <a:gd name="T1" fmla="*/ 548 h 549"/>
                <a:gd name="T2" fmla="*/ 96 w 1413"/>
                <a:gd name="T3" fmla="*/ 537 h 549"/>
                <a:gd name="T4" fmla="*/ 175 w 1413"/>
                <a:gd name="T5" fmla="*/ 524 h 549"/>
                <a:gd name="T6" fmla="*/ 233 w 1413"/>
                <a:gd name="T7" fmla="*/ 511 h 549"/>
                <a:gd name="T8" fmla="*/ 294 w 1413"/>
                <a:gd name="T9" fmla="*/ 499 h 549"/>
                <a:gd name="T10" fmla="*/ 352 w 1413"/>
                <a:gd name="T11" fmla="*/ 493 h 549"/>
                <a:gd name="T12" fmla="*/ 412 w 1413"/>
                <a:gd name="T13" fmla="*/ 495 h 549"/>
                <a:gd name="T14" fmla="*/ 473 w 1413"/>
                <a:gd name="T15" fmla="*/ 499 h 549"/>
                <a:gd name="T16" fmla="*/ 518 w 1413"/>
                <a:gd name="T17" fmla="*/ 482 h 549"/>
                <a:gd name="T18" fmla="*/ 450 w 1413"/>
                <a:gd name="T19" fmla="*/ 440 h 549"/>
                <a:gd name="T20" fmla="*/ 407 w 1413"/>
                <a:gd name="T21" fmla="*/ 411 h 549"/>
                <a:gd name="T22" fmla="*/ 369 w 1413"/>
                <a:gd name="T23" fmla="*/ 381 h 549"/>
                <a:gd name="T24" fmla="*/ 343 w 1413"/>
                <a:gd name="T25" fmla="*/ 348 h 549"/>
                <a:gd name="T26" fmla="*/ 450 w 1413"/>
                <a:gd name="T27" fmla="*/ 383 h 549"/>
                <a:gd name="T28" fmla="*/ 557 w 1413"/>
                <a:gd name="T29" fmla="*/ 418 h 549"/>
                <a:gd name="T30" fmla="*/ 629 w 1413"/>
                <a:gd name="T31" fmla="*/ 436 h 549"/>
                <a:gd name="T32" fmla="*/ 742 w 1413"/>
                <a:gd name="T33" fmla="*/ 449 h 549"/>
                <a:gd name="T34" fmla="*/ 815 w 1413"/>
                <a:gd name="T35" fmla="*/ 449 h 549"/>
                <a:gd name="T36" fmla="*/ 881 w 1413"/>
                <a:gd name="T37" fmla="*/ 444 h 549"/>
                <a:gd name="T38" fmla="*/ 926 w 1413"/>
                <a:gd name="T39" fmla="*/ 427 h 549"/>
                <a:gd name="T40" fmla="*/ 953 w 1413"/>
                <a:gd name="T41" fmla="*/ 407 h 549"/>
                <a:gd name="T42" fmla="*/ 885 w 1413"/>
                <a:gd name="T43" fmla="*/ 389 h 549"/>
                <a:gd name="T44" fmla="*/ 840 w 1413"/>
                <a:gd name="T45" fmla="*/ 365 h 549"/>
                <a:gd name="T46" fmla="*/ 809 w 1413"/>
                <a:gd name="T47" fmla="*/ 339 h 549"/>
                <a:gd name="T48" fmla="*/ 778 w 1413"/>
                <a:gd name="T49" fmla="*/ 308 h 549"/>
                <a:gd name="T50" fmla="*/ 868 w 1413"/>
                <a:gd name="T51" fmla="*/ 334 h 549"/>
                <a:gd name="T52" fmla="*/ 949 w 1413"/>
                <a:gd name="T53" fmla="*/ 348 h 549"/>
                <a:gd name="T54" fmla="*/ 1034 w 1413"/>
                <a:gd name="T55" fmla="*/ 356 h 549"/>
                <a:gd name="T56" fmla="*/ 1109 w 1413"/>
                <a:gd name="T57" fmla="*/ 352 h 549"/>
                <a:gd name="T58" fmla="*/ 1158 w 1413"/>
                <a:gd name="T59" fmla="*/ 334 h 549"/>
                <a:gd name="T60" fmla="*/ 1179 w 1413"/>
                <a:gd name="T61" fmla="*/ 312 h 549"/>
                <a:gd name="T62" fmla="*/ 1131 w 1413"/>
                <a:gd name="T63" fmla="*/ 291 h 549"/>
                <a:gd name="T64" fmla="*/ 1099 w 1413"/>
                <a:gd name="T65" fmla="*/ 269 h 549"/>
                <a:gd name="T66" fmla="*/ 1071 w 1413"/>
                <a:gd name="T67" fmla="*/ 244 h 549"/>
                <a:gd name="T68" fmla="*/ 1073 w 1413"/>
                <a:gd name="T69" fmla="*/ 229 h 549"/>
                <a:gd name="T70" fmla="*/ 1150 w 1413"/>
                <a:gd name="T71" fmla="*/ 246 h 549"/>
                <a:gd name="T72" fmla="*/ 1233 w 1413"/>
                <a:gd name="T73" fmla="*/ 255 h 549"/>
                <a:gd name="T74" fmla="*/ 1311 w 1413"/>
                <a:gd name="T75" fmla="*/ 253 h 549"/>
                <a:gd name="T76" fmla="*/ 1361 w 1413"/>
                <a:gd name="T77" fmla="*/ 244 h 549"/>
                <a:gd name="T78" fmla="*/ 1393 w 1413"/>
                <a:gd name="T79" fmla="*/ 229 h 549"/>
                <a:gd name="T80" fmla="*/ 1412 w 1413"/>
                <a:gd name="T81" fmla="*/ 205 h 549"/>
                <a:gd name="T82" fmla="*/ 1292 w 1413"/>
                <a:gd name="T83" fmla="*/ 187 h 549"/>
                <a:gd name="T84" fmla="*/ 1087 w 1413"/>
                <a:gd name="T85" fmla="*/ 158 h 549"/>
                <a:gd name="T86" fmla="*/ 868 w 1413"/>
                <a:gd name="T87" fmla="*/ 119 h 549"/>
                <a:gd name="T88" fmla="*/ 670 w 1413"/>
                <a:gd name="T89" fmla="*/ 71 h 549"/>
                <a:gd name="T90" fmla="*/ 486 w 1413"/>
                <a:gd name="T91" fmla="*/ 26 h 549"/>
                <a:gd name="T92" fmla="*/ 392 w 1413"/>
                <a:gd name="T93" fmla="*/ 9 h 549"/>
                <a:gd name="T94" fmla="*/ 314 w 1413"/>
                <a:gd name="T95" fmla="*/ 0 h 549"/>
                <a:gd name="T96" fmla="*/ 247 w 1413"/>
                <a:gd name="T97" fmla="*/ 2 h 549"/>
                <a:gd name="T98" fmla="*/ 201 w 1413"/>
                <a:gd name="T99" fmla="*/ 7 h 549"/>
                <a:gd name="T100" fmla="*/ 158 w 1413"/>
                <a:gd name="T101" fmla="*/ 27 h 549"/>
                <a:gd name="T102" fmla="*/ 124 w 1413"/>
                <a:gd name="T103" fmla="*/ 71 h 549"/>
                <a:gd name="T104" fmla="*/ 111 w 1413"/>
                <a:gd name="T105" fmla="*/ 117 h 549"/>
                <a:gd name="T106" fmla="*/ 96 w 1413"/>
                <a:gd name="T107" fmla="*/ 148 h 549"/>
                <a:gd name="T108" fmla="*/ 68 w 1413"/>
                <a:gd name="T109" fmla="*/ 159 h 549"/>
                <a:gd name="T110" fmla="*/ 28 w 1413"/>
                <a:gd name="T111" fmla="*/ 156 h 549"/>
                <a:gd name="T112" fmla="*/ 0 w 1413"/>
                <a:gd name="T113" fmla="*/ 145 h 549"/>
                <a:gd name="T114" fmla="*/ 0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0" y="548"/>
                  </a:moveTo>
                  <a:lnTo>
                    <a:pt x="96" y="537"/>
                  </a:lnTo>
                  <a:lnTo>
                    <a:pt x="175" y="524"/>
                  </a:lnTo>
                  <a:lnTo>
                    <a:pt x="233" y="511"/>
                  </a:lnTo>
                  <a:lnTo>
                    <a:pt x="294" y="499"/>
                  </a:lnTo>
                  <a:lnTo>
                    <a:pt x="352" y="493"/>
                  </a:lnTo>
                  <a:lnTo>
                    <a:pt x="412" y="495"/>
                  </a:lnTo>
                  <a:lnTo>
                    <a:pt x="473" y="499"/>
                  </a:lnTo>
                  <a:lnTo>
                    <a:pt x="518" y="482"/>
                  </a:lnTo>
                  <a:lnTo>
                    <a:pt x="450" y="440"/>
                  </a:lnTo>
                  <a:lnTo>
                    <a:pt x="407" y="411"/>
                  </a:lnTo>
                  <a:lnTo>
                    <a:pt x="369" y="381"/>
                  </a:lnTo>
                  <a:lnTo>
                    <a:pt x="343" y="348"/>
                  </a:lnTo>
                  <a:lnTo>
                    <a:pt x="450" y="383"/>
                  </a:lnTo>
                  <a:lnTo>
                    <a:pt x="557" y="418"/>
                  </a:lnTo>
                  <a:lnTo>
                    <a:pt x="629" y="436"/>
                  </a:lnTo>
                  <a:lnTo>
                    <a:pt x="742" y="449"/>
                  </a:lnTo>
                  <a:lnTo>
                    <a:pt x="815" y="449"/>
                  </a:lnTo>
                  <a:lnTo>
                    <a:pt x="881" y="444"/>
                  </a:lnTo>
                  <a:lnTo>
                    <a:pt x="926" y="427"/>
                  </a:lnTo>
                  <a:lnTo>
                    <a:pt x="953" y="407"/>
                  </a:lnTo>
                  <a:lnTo>
                    <a:pt x="885" y="389"/>
                  </a:lnTo>
                  <a:lnTo>
                    <a:pt x="840" y="365"/>
                  </a:lnTo>
                  <a:lnTo>
                    <a:pt x="809" y="339"/>
                  </a:lnTo>
                  <a:lnTo>
                    <a:pt x="778" y="308"/>
                  </a:lnTo>
                  <a:lnTo>
                    <a:pt x="868" y="334"/>
                  </a:lnTo>
                  <a:lnTo>
                    <a:pt x="949" y="348"/>
                  </a:lnTo>
                  <a:lnTo>
                    <a:pt x="1034" y="356"/>
                  </a:lnTo>
                  <a:lnTo>
                    <a:pt x="1109" y="352"/>
                  </a:lnTo>
                  <a:lnTo>
                    <a:pt x="1158" y="334"/>
                  </a:lnTo>
                  <a:lnTo>
                    <a:pt x="1179" y="312"/>
                  </a:lnTo>
                  <a:lnTo>
                    <a:pt x="1131" y="291"/>
                  </a:lnTo>
                  <a:lnTo>
                    <a:pt x="1099" y="269"/>
                  </a:lnTo>
                  <a:lnTo>
                    <a:pt x="1071" y="244"/>
                  </a:lnTo>
                  <a:lnTo>
                    <a:pt x="1073" y="229"/>
                  </a:lnTo>
                  <a:lnTo>
                    <a:pt x="1150" y="246"/>
                  </a:lnTo>
                  <a:lnTo>
                    <a:pt x="1233" y="255"/>
                  </a:lnTo>
                  <a:lnTo>
                    <a:pt x="1311" y="253"/>
                  </a:lnTo>
                  <a:lnTo>
                    <a:pt x="1361" y="244"/>
                  </a:lnTo>
                  <a:lnTo>
                    <a:pt x="1393" y="229"/>
                  </a:lnTo>
                  <a:lnTo>
                    <a:pt x="1412" y="205"/>
                  </a:lnTo>
                  <a:lnTo>
                    <a:pt x="1292" y="187"/>
                  </a:lnTo>
                  <a:lnTo>
                    <a:pt x="1087" y="158"/>
                  </a:lnTo>
                  <a:lnTo>
                    <a:pt x="868" y="119"/>
                  </a:lnTo>
                  <a:lnTo>
                    <a:pt x="670" y="71"/>
                  </a:lnTo>
                  <a:lnTo>
                    <a:pt x="486" y="26"/>
                  </a:lnTo>
                  <a:lnTo>
                    <a:pt x="392" y="9"/>
                  </a:lnTo>
                  <a:lnTo>
                    <a:pt x="314" y="0"/>
                  </a:lnTo>
                  <a:lnTo>
                    <a:pt x="247" y="2"/>
                  </a:lnTo>
                  <a:lnTo>
                    <a:pt x="201" y="7"/>
                  </a:lnTo>
                  <a:lnTo>
                    <a:pt x="158" y="27"/>
                  </a:lnTo>
                  <a:lnTo>
                    <a:pt x="124" y="71"/>
                  </a:lnTo>
                  <a:lnTo>
                    <a:pt x="111" y="117"/>
                  </a:lnTo>
                  <a:lnTo>
                    <a:pt x="96" y="148"/>
                  </a:lnTo>
                  <a:lnTo>
                    <a:pt x="68" y="159"/>
                  </a:lnTo>
                  <a:lnTo>
                    <a:pt x="28" y="156"/>
                  </a:lnTo>
                  <a:lnTo>
                    <a:pt x="0" y="145"/>
                  </a:lnTo>
                  <a:lnTo>
                    <a:pt x="0" y="548"/>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Tree>
    <p:extLst>
      <p:ext uri="{BB962C8B-B14F-4D97-AF65-F5344CB8AC3E}">
        <p14:creationId xmlns:p14="http://schemas.microsoft.com/office/powerpoint/2010/main" val="116562128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ctr" rtl="0" eaLnBrk="1" latinLnBrk="0" hangingPunct="1">
        <a:spcBef>
          <a:spcPct val="0"/>
        </a:spcBef>
        <a:buNone/>
        <a:defRPr kumimoji="0" sz="4100" b="1" kern="1200" cap="none" baseline="0">
          <a:ln w="6350">
            <a:noFill/>
          </a:ln>
          <a:solidFill>
            <a:schemeClr val="accent2"/>
          </a:soli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bg2"/>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bg2"/>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bg2"/>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bg2"/>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bg2"/>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bg2"/>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bg2"/>
        </a:buClr>
        <a:buFont typeface="Wingdings 2"/>
        <a:buChar char=""/>
        <a:defRPr kumimoji="0" sz="1800" kern="1200">
          <a:solidFill>
            <a:schemeClr val="tx1"/>
          </a:solidFill>
          <a:latin typeface="+mn-lt"/>
          <a:ea typeface="+mn-ea"/>
          <a:cs typeface="+mn-cs"/>
        </a:defRPr>
      </a:lvl7pPr>
      <a:lvl8pPr marL="2167128" indent="-182880" algn="l" rtl="0" eaLnBrk="1" latinLnBrk="0" hangingPunct="1">
        <a:spcBef>
          <a:spcPct val="20000"/>
        </a:spcBef>
        <a:buClr>
          <a:schemeClr val="bg2"/>
        </a:buClr>
        <a:buFont typeface="Wingdings 2"/>
        <a:buChar char=""/>
        <a:defRPr kumimoji="0" sz="1800" kern="1200">
          <a:solidFill>
            <a:schemeClr val="tx1"/>
          </a:solidFill>
          <a:latin typeface="+mn-lt"/>
          <a:ea typeface="+mn-ea"/>
          <a:cs typeface="+mn-cs"/>
        </a:defRPr>
      </a:lvl8pPr>
      <a:lvl9pPr marL="2368296" indent="-182880" algn="l" rtl="0" eaLnBrk="1" latinLnBrk="0" hangingPunct="1">
        <a:spcBef>
          <a:spcPct val="20000"/>
        </a:spcBef>
        <a:buClr>
          <a:schemeClr val="bg2"/>
        </a:buClr>
        <a:buFont typeface="Wingdings 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16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Communication about medications</a:t>
            </a:r>
          </a:p>
        </p:txBody>
      </p:sp>
      <p:sp>
        <p:nvSpPr>
          <p:cNvPr id="2" name="Title 1"/>
          <p:cNvSpPr>
            <a:spLocks noGrp="1"/>
          </p:cNvSpPr>
          <p:nvPr>
            <p:ph type="ctrTitle"/>
          </p:nvPr>
        </p:nvSpPr>
        <p:spPr/>
        <p:txBody>
          <a:bodyPr/>
          <a:lstStyle/>
          <a:p>
            <a:r>
              <a:rPr lang="en-US" dirty="0">
                <a:solidFill>
                  <a:schemeClr val="tx1"/>
                </a:solidFill>
              </a:rPr>
              <a:t>Quality Improvement</a:t>
            </a:r>
          </a:p>
        </p:txBody>
      </p:sp>
    </p:spTree>
    <p:extLst>
      <p:ext uri="{BB962C8B-B14F-4D97-AF65-F5344CB8AC3E}">
        <p14:creationId xmlns:p14="http://schemas.microsoft.com/office/powerpoint/2010/main" val="1297645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half" idx="1"/>
          </p:nvPr>
        </p:nvSpPr>
        <p:spPr>
          <a:xfrm>
            <a:off x="489857" y="1526722"/>
            <a:ext cx="11413672" cy="4525963"/>
          </a:xfrm>
        </p:spPr>
        <p:txBody>
          <a:bodyPr>
            <a:normAutofit/>
          </a:bodyPr>
          <a:lstStyle/>
          <a:p>
            <a:pPr marL="137160" indent="0">
              <a:buNone/>
            </a:pPr>
            <a:r>
              <a:rPr lang="en-US" sz="2400" b="0" i="0" u="none" strike="noStrike" dirty="0" err="1">
                <a:effectLst/>
                <a:latin typeface="Calibri" panose="020F0502020204030204" pitchFamily="34" charset="0"/>
              </a:rPr>
              <a:t>Aryal</a:t>
            </a:r>
            <a:r>
              <a:rPr lang="en-US" sz="2400" b="0" i="0" u="none" strike="noStrike" dirty="0">
                <a:effectLst/>
                <a:latin typeface="Calibri" panose="020F0502020204030204" pitchFamily="34" charset="0"/>
              </a:rPr>
              <a:t>, M. R., </a:t>
            </a:r>
            <a:r>
              <a:rPr lang="en-US" sz="2400" b="0" i="0" u="none" strike="noStrike" dirty="0" err="1">
                <a:effectLst/>
                <a:latin typeface="Calibri" panose="020F0502020204030204" pitchFamily="34" charset="0"/>
              </a:rPr>
              <a:t>Gosain</a:t>
            </a:r>
            <a:r>
              <a:rPr lang="en-US" sz="2400" b="0" i="0" u="none" strike="noStrike" dirty="0">
                <a:effectLst/>
                <a:latin typeface="Calibri" panose="020F0502020204030204" pitchFamily="34" charset="0"/>
              </a:rPr>
              <a:t>, R., Donato, A., Yu, H., </a:t>
            </a:r>
            <a:r>
              <a:rPr lang="en-US" sz="2400" b="0" i="0" u="none" strike="noStrike" dirty="0" err="1">
                <a:effectLst/>
                <a:latin typeface="Calibri" panose="020F0502020204030204" pitchFamily="34" charset="0"/>
              </a:rPr>
              <a:t>Katel</a:t>
            </a:r>
            <a:r>
              <a:rPr lang="en-US" sz="2400" b="0" i="0" u="none" strike="noStrike" dirty="0">
                <a:effectLst/>
                <a:latin typeface="Calibri" panose="020F0502020204030204" pitchFamily="34" charset="0"/>
              </a:rPr>
              <a:t>, A., Bhandari, Y., </a:t>
            </a:r>
            <a:r>
              <a:rPr lang="en-US" sz="2400" b="0" i="0" u="none" strike="noStrike" dirty="0" err="1">
                <a:effectLst/>
                <a:latin typeface="Calibri" panose="020F0502020204030204" pitchFamily="34" charset="0"/>
              </a:rPr>
              <a:t>Dhital</a:t>
            </a:r>
            <a:r>
              <a:rPr lang="en-US" sz="2400" b="0" i="0" u="none" strike="noStrike" dirty="0">
                <a:effectLst/>
                <a:latin typeface="Calibri" panose="020F0502020204030204" pitchFamily="34" charset="0"/>
              </a:rPr>
              <a:t>, R., &amp; </a:t>
            </a:r>
            <a:r>
              <a:rPr lang="en-US" sz="2400" b="0" i="0" u="none" strike="noStrike" dirty="0" err="1">
                <a:effectLst/>
                <a:latin typeface="Calibri" panose="020F0502020204030204" pitchFamily="34" charset="0"/>
              </a:rPr>
              <a:t>Kouides</a:t>
            </a:r>
            <a:r>
              <a:rPr lang="en-US" sz="2400" b="0" i="0" u="none" strike="noStrike" dirty="0">
                <a:effectLst/>
                <a:latin typeface="Calibri" panose="020F0502020204030204" pitchFamily="34" charset="0"/>
              </a:rPr>
              <a:t>, P. A. (2019, August 13). </a:t>
            </a:r>
            <a:r>
              <a:rPr lang="en-US" sz="2400" b="0" i="1" u="none" strike="noStrike" dirty="0">
                <a:effectLst/>
                <a:latin typeface="Calibri" panose="020F0502020204030204" pitchFamily="34" charset="0"/>
              </a:rPr>
              <a:t>Systematic Review and meta-analysis of the efficacy and safety of apixaban compared to rivaroxaban in acute VTE in the real world</a:t>
            </a:r>
            <a:r>
              <a:rPr lang="en-US" sz="2400" b="0" i="0" u="none" strike="noStrike" dirty="0">
                <a:effectLst/>
                <a:latin typeface="Calibri" panose="020F0502020204030204" pitchFamily="34" charset="0"/>
              </a:rPr>
              <a:t>. Blood advances. Retrieved February 11, 2022, from https://www.ncbi.nlm.nih.gov/pmc/articles/PMC6693001/ </a:t>
            </a:r>
          </a:p>
          <a:p>
            <a:pPr marL="137160" indent="0">
              <a:buNone/>
            </a:pPr>
            <a:endParaRPr lang="en-US" sz="2400" dirty="0">
              <a:latin typeface="Calibri" panose="020F0502020204030204" pitchFamily="34" charset="0"/>
            </a:endParaRPr>
          </a:p>
          <a:p>
            <a:pPr marL="137160" indent="0">
              <a:buNone/>
            </a:pPr>
            <a:endParaRPr lang="en-US" sz="2400" dirty="0">
              <a:latin typeface="Calibri" panose="020F0502020204030204" pitchFamily="34" charset="0"/>
            </a:endParaRPr>
          </a:p>
          <a:p>
            <a:pPr marL="137160" indent="0">
              <a:buNone/>
            </a:pPr>
            <a:r>
              <a:rPr lang="en-US" sz="2400" b="0" i="0" dirty="0" err="1">
                <a:effectLst/>
              </a:rPr>
              <a:t>Engelke</a:t>
            </a:r>
            <a:r>
              <a:rPr lang="en-US" sz="2400" b="0" i="0" dirty="0">
                <a:effectLst/>
              </a:rPr>
              <a:t>, Z. R. M., &amp; </a:t>
            </a:r>
            <a:r>
              <a:rPr lang="en-US" sz="2400" b="0" i="0" dirty="0" err="1">
                <a:effectLst/>
              </a:rPr>
              <a:t>Schub</a:t>
            </a:r>
            <a:r>
              <a:rPr lang="en-US" sz="2400" b="0" i="0" dirty="0">
                <a:effectLst/>
              </a:rPr>
              <a:t>, T. B. (2018). Patient Education: Teaching the Patient about Oral Anticoagulation Therapy. </a:t>
            </a:r>
            <a:r>
              <a:rPr lang="en-US" sz="2400" b="0" i="1" dirty="0">
                <a:effectLst/>
              </a:rPr>
              <a:t>CINAHL Nursing Guide</a:t>
            </a:r>
            <a:r>
              <a:rPr lang="en-US" sz="2400" b="0" i="0" dirty="0">
                <a:effectLst/>
              </a:rPr>
              <a:t>.</a:t>
            </a:r>
            <a:endParaRPr lang="en-US" sz="2400" dirty="0"/>
          </a:p>
        </p:txBody>
      </p:sp>
      <p:sp>
        <p:nvSpPr>
          <p:cNvPr id="2" name="Title 1"/>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194988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89EB89-0167-4DB5-8FF2-BBEC8A189F61}"/>
              </a:ext>
            </a:extLst>
          </p:cNvPr>
          <p:cNvSpPr>
            <a:spLocks noGrp="1"/>
          </p:cNvSpPr>
          <p:nvPr>
            <p:ph idx="1"/>
          </p:nvPr>
        </p:nvSpPr>
        <p:spPr>
          <a:xfrm>
            <a:off x="2454983" y="669923"/>
            <a:ext cx="9497785" cy="3753939"/>
          </a:xfrm>
        </p:spPr>
        <p:txBody>
          <a:bodyPr>
            <a:noAutofit/>
          </a:bodyPr>
          <a:lstStyle/>
          <a:p>
            <a:pPr marL="137160" indent="0">
              <a:buNone/>
            </a:pPr>
            <a:endParaRPr lang="en-US" dirty="0"/>
          </a:p>
        </p:txBody>
      </p:sp>
      <p:pic>
        <p:nvPicPr>
          <p:cNvPr id="5" name="Picture 4" descr="Woman lip biting">
            <a:extLst>
              <a:ext uri="{FF2B5EF4-FFF2-40B4-BE49-F238E27FC236}">
                <a16:creationId xmlns:a16="http://schemas.microsoft.com/office/drawing/2014/main" id="{8611E482-0B6F-49B7-8AF1-83790976BB4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25356"/>
            <a:ext cx="4256823" cy="2832644"/>
          </a:xfrm>
          <a:prstGeom prst="rect">
            <a:avLst/>
          </a:prstGeom>
        </p:spPr>
      </p:pic>
      <p:sp>
        <p:nvSpPr>
          <p:cNvPr id="8" name="Thought Bubble: Cloud 7">
            <a:extLst>
              <a:ext uri="{FF2B5EF4-FFF2-40B4-BE49-F238E27FC236}">
                <a16:creationId xmlns:a16="http://schemas.microsoft.com/office/drawing/2014/main" id="{E0AFCF5D-9F6E-4147-BC36-B66802977803}"/>
              </a:ext>
            </a:extLst>
          </p:cNvPr>
          <p:cNvSpPr/>
          <p:nvPr/>
        </p:nvSpPr>
        <p:spPr>
          <a:xfrm>
            <a:off x="628904" y="0"/>
            <a:ext cx="11405507" cy="520881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spcBef>
                <a:spcPts val="0"/>
              </a:spcBef>
              <a:spcAft>
                <a:spcPts val="0"/>
              </a:spcAft>
            </a:pPr>
            <a:br>
              <a:rPr lang="en-US" b="0" dirty="0">
                <a:effectLst/>
              </a:rPr>
            </a:br>
            <a:r>
              <a:rPr lang="en-US" b="0" i="0" u="none" strike="noStrike" dirty="0">
                <a:solidFill>
                  <a:srgbClr val="000000"/>
                </a:solidFill>
                <a:effectLst/>
                <a:latin typeface="Times New Roman" panose="02020603050405020304" pitchFamily="18" charset="0"/>
              </a:rPr>
              <a:t>You have two patients. One is a retired registered nurse who worked on the floor for 35 years and needs anticoagulation therapy, while the other is a newly diagnosed type 2 diabetic. When you are talking to them about their medications, you would probably do what most would and assume that the retired nurse already knows about every medication that could be prescribed and that the new diabetic needs extensive teaching. Let’s think for a second - what if the retired nurse was given Xarelto and just handed a prescription with no education or communication about the medication? The retired nurse may go out and spend $500 on this medicine with serious side effects, when, if communicated, could have gotten Eliquis with less side effects and better outcomes for $25. </a:t>
            </a:r>
            <a:endParaRPr lang="en-US" b="0" dirty="0">
              <a:effectLst/>
            </a:endParaRPr>
          </a:p>
          <a:p>
            <a:br>
              <a:rPr lang="en-US" dirty="0"/>
            </a:br>
            <a:endParaRPr lang="en-US" dirty="0"/>
          </a:p>
        </p:txBody>
      </p:sp>
    </p:spTree>
    <p:extLst>
      <p:ext uri="{BB962C8B-B14F-4D97-AF65-F5344CB8AC3E}">
        <p14:creationId xmlns:p14="http://schemas.microsoft.com/office/powerpoint/2010/main" val="1282814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fontScale="92500" lnSpcReduction="10000"/>
          </a:bodyPr>
          <a:lstStyle/>
          <a:p>
            <a:pPr rtl="0">
              <a:spcBef>
                <a:spcPts val="0"/>
              </a:spcBef>
              <a:spcAft>
                <a:spcPts val="0"/>
              </a:spcAft>
            </a:pPr>
            <a:r>
              <a:rPr lang="en-US" sz="4800" b="0" i="0" u="none" strike="noStrike" dirty="0">
                <a:effectLst/>
                <a:latin typeface="Times New Roman" panose="02020603050405020304" pitchFamily="18" charset="0"/>
              </a:rPr>
              <a:t>In patients at risk for or are currently suffering from deep vein thrombosis, does comprehensive education about treatment with Eliquis and Xarelto compared to ineffective education improve patient outcomes by reducing the incidence of bleeding and VTE recurrence?</a:t>
            </a:r>
            <a:endParaRPr lang="en-US" sz="4800" b="0" dirty="0">
              <a:effectLst/>
            </a:endParaRPr>
          </a:p>
        </p:txBody>
      </p:sp>
      <p:sp>
        <p:nvSpPr>
          <p:cNvPr id="13" name="Title 12"/>
          <p:cNvSpPr>
            <a:spLocks noGrp="1"/>
          </p:cNvSpPr>
          <p:nvPr>
            <p:ph type="title"/>
          </p:nvPr>
        </p:nvSpPr>
        <p:spPr/>
        <p:txBody>
          <a:bodyPr>
            <a:noAutofit/>
          </a:bodyPr>
          <a:lstStyle/>
          <a:p>
            <a:r>
              <a:rPr lang="en-US" sz="7200" dirty="0"/>
              <a:t>The Question</a:t>
            </a:r>
          </a:p>
        </p:txBody>
      </p:sp>
      <p:sp>
        <p:nvSpPr>
          <p:cNvPr id="4" name="Action Button: Help 3">
            <a:hlinkClick r:id="" action="ppaction://noaction" highlightClick="1"/>
            <a:extLst>
              <a:ext uri="{FF2B5EF4-FFF2-40B4-BE49-F238E27FC236}">
                <a16:creationId xmlns:a16="http://schemas.microsoft.com/office/drawing/2014/main" id="{59AD9490-A535-42AB-B062-2EA9BD9831CE}"/>
              </a:ext>
            </a:extLst>
          </p:cNvPr>
          <p:cNvSpPr/>
          <p:nvPr/>
        </p:nvSpPr>
        <p:spPr>
          <a:xfrm>
            <a:off x="9160329" y="274638"/>
            <a:ext cx="1347107" cy="11430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ction Button: Help 4">
            <a:hlinkClick r:id="" action="ppaction://noaction" highlightClick="1"/>
            <a:extLst>
              <a:ext uri="{FF2B5EF4-FFF2-40B4-BE49-F238E27FC236}">
                <a16:creationId xmlns:a16="http://schemas.microsoft.com/office/drawing/2014/main" id="{2CA006C0-DF5D-4629-AC7A-81389396DBB1}"/>
              </a:ext>
            </a:extLst>
          </p:cNvPr>
          <p:cNvSpPr/>
          <p:nvPr/>
        </p:nvSpPr>
        <p:spPr>
          <a:xfrm>
            <a:off x="1684564" y="274638"/>
            <a:ext cx="1246415" cy="1085851"/>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5519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ABDD75-7954-4B09-BC66-7FE96793A11A}"/>
              </a:ext>
            </a:extLst>
          </p:cNvPr>
          <p:cNvSpPr>
            <a:spLocks noGrp="1"/>
          </p:cNvSpPr>
          <p:nvPr>
            <p:ph idx="1"/>
          </p:nvPr>
        </p:nvSpPr>
        <p:spPr/>
        <p:txBody>
          <a:bodyPr>
            <a:normAutofit/>
          </a:bodyPr>
          <a:lstStyle/>
          <a:p>
            <a:pPr rtl="0">
              <a:spcBef>
                <a:spcPts val="0"/>
              </a:spcBef>
              <a:spcAft>
                <a:spcPts val="0"/>
              </a:spcAft>
            </a:pPr>
            <a:r>
              <a:rPr lang="en-US" sz="2400" b="0" i="0" u="none" strike="noStrike" dirty="0">
                <a:effectLst/>
                <a:latin typeface="Times New Roman" panose="02020603050405020304" pitchFamily="18" charset="0"/>
              </a:rPr>
              <a:t>I am currently precepting at Grandview Medical Center on the 7-StepDown Unit, so many of the patients I assist in caring for are suffering from DVTs. Most of these clients are discharged home or to rehab with anticoagulation medications for treatment and prevention, so educating clients and their families on medication therapy is part of the routine. In the past year, the HCAPS scores on the 7-StepDown Unit have reflected a decline to 50% in the category of communication about medications. This is problematic because if, as nurses, we do not talk with our patients about their medications, there could be serious consequences like severe bleeding episodes or possible occurrence of embolisms after discharge. Bleeding complications like previously mentioned are an important consideration when choosing any systemic anticoagulation. </a:t>
            </a:r>
          </a:p>
        </p:txBody>
      </p:sp>
      <p:sp>
        <p:nvSpPr>
          <p:cNvPr id="3" name="Title 2">
            <a:extLst>
              <a:ext uri="{FF2B5EF4-FFF2-40B4-BE49-F238E27FC236}">
                <a16:creationId xmlns:a16="http://schemas.microsoft.com/office/drawing/2014/main" id="{A94D8418-3E3B-4124-864A-1E9C1FB95502}"/>
              </a:ext>
            </a:extLst>
          </p:cNvPr>
          <p:cNvSpPr>
            <a:spLocks noGrp="1"/>
          </p:cNvSpPr>
          <p:nvPr>
            <p:ph type="title"/>
          </p:nvPr>
        </p:nvSpPr>
        <p:spPr/>
        <p:txBody>
          <a:bodyPr/>
          <a:lstStyle/>
          <a:p>
            <a:r>
              <a:rPr lang="en-US" dirty="0"/>
              <a:t>Why Does This Matter?</a:t>
            </a:r>
          </a:p>
        </p:txBody>
      </p:sp>
    </p:spTree>
    <p:extLst>
      <p:ext uri="{BB962C8B-B14F-4D97-AF65-F5344CB8AC3E}">
        <p14:creationId xmlns:p14="http://schemas.microsoft.com/office/powerpoint/2010/main" val="417674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HCAPS Score</a:t>
            </a:r>
          </a:p>
        </p:txBody>
      </p:sp>
      <p:graphicFrame>
        <p:nvGraphicFramePr>
          <p:cNvPr id="8" name="Content Placeholder 7">
            <a:extLst>
              <a:ext uri="{FF2B5EF4-FFF2-40B4-BE49-F238E27FC236}">
                <a16:creationId xmlns:a16="http://schemas.microsoft.com/office/drawing/2014/main" id="{07511069-8B63-4A4F-9AB4-285253CFE84C}"/>
              </a:ext>
            </a:extLst>
          </p:cNvPr>
          <p:cNvGraphicFramePr>
            <a:graphicFrameLocks noGrp="1"/>
          </p:cNvGraphicFramePr>
          <p:nvPr>
            <p:ph idx="1"/>
            <p:extLst>
              <p:ext uri="{D42A27DB-BD31-4B8C-83A1-F6EECF244321}">
                <p14:modId xmlns:p14="http://schemas.microsoft.com/office/powerpoint/2010/main" val="2439947556"/>
              </p:ext>
            </p:extLst>
          </p:nvPr>
        </p:nvGraphicFramePr>
        <p:xfrm>
          <a:off x="609600" y="1600200"/>
          <a:ext cx="10972800" cy="47085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B3ECB282-1E9B-4534-93A7-0D4FF1F8FE6B}"/>
              </a:ext>
            </a:extLst>
          </p:cNvPr>
          <p:cNvGraphicFramePr/>
          <p:nvPr>
            <p:extLst>
              <p:ext uri="{D42A27DB-BD31-4B8C-83A1-F6EECF244321}">
                <p14:modId xmlns:p14="http://schemas.microsoft.com/office/powerpoint/2010/main" val="736289517"/>
              </p:ext>
            </p:extLst>
          </p:nvPr>
        </p:nvGraphicFramePr>
        <p:xfrm>
          <a:off x="2031999" y="1463060"/>
          <a:ext cx="8573407" cy="470852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0E11ADD3-BD37-4CFA-BB1B-F3A06D9133C6}"/>
              </a:ext>
            </a:extLst>
          </p:cNvPr>
          <p:cNvSpPr txBox="1"/>
          <p:nvPr/>
        </p:nvSpPr>
        <p:spPr>
          <a:xfrm>
            <a:off x="1387929" y="1417638"/>
            <a:ext cx="3567792" cy="3908762"/>
          </a:xfrm>
          <a:prstGeom prst="rect">
            <a:avLst/>
          </a:prstGeom>
          <a:noFill/>
        </p:spPr>
        <p:txBody>
          <a:bodyPr wrap="square" rtlCol="0">
            <a:spAutoFit/>
          </a:bodyPr>
          <a:lstStyle/>
          <a:p>
            <a:r>
              <a:rPr lang="en-US" sz="4000" dirty="0"/>
              <a:t>Communication about medications</a:t>
            </a:r>
          </a:p>
          <a:p>
            <a:endParaRPr lang="en-US" sz="4000" dirty="0"/>
          </a:p>
          <a:p>
            <a:r>
              <a:rPr lang="en-US" sz="8800" dirty="0"/>
              <a:t>50%</a:t>
            </a:r>
          </a:p>
        </p:txBody>
      </p:sp>
    </p:spTree>
    <p:extLst>
      <p:ext uri="{BB962C8B-B14F-4D97-AF65-F5344CB8AC3E}">
        <p14:creationId xmlns:p14="http://schemas.microsoft.com/office/powerpoint/2010/main" val="3191102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52216B-EF06-4E53-9118-2682C52006DB}"/>
              </a:ext>
            </a:extLst>
          </p:cNvPr>
          <p:cNvSpPr>
            <a:spLocks noGrp="1"/>
          </p:cNvSpPr>
          <p:nvPr>
            <p:ph idx="1"/>
          </p:nvPr>
        </p:nvSpPr>
        <p:spPr/>
        <p:txBody>
          <a:bodyPr/>
          <a:lstStyle/>
          <a:p>
            <a:pPr rtl="0">
              <a:spcBef>
                <a:spcPts val="0"/>
              </a:spcBef>
              <a:spcAft>
                <a:spcPts val="0"/>
              </a:spcAft>
            </a:pPr>
            <a:r>
              <a:rPr lang="en-US" sz="2400" b="0" i="0" u="none" strike="noStrike" dirty="0">
                <a:effectLst/>
                <a:latin typeface="Times New Roman" panose="02020603050405020304" pitchFamily="18" charset="0"/>
              </a:rPr>
              <a:t>When further researching this topic, I found an article titled, “Systematic review and meta-analysis of the efficacy and safety of apixaban compared to rivaroxaban in acute VTE in the real world.” The study provides evidence that apixaban might be a better choice for anticoagulation than rivaroxaban in terms of bleeding risk. The results surprised me. When addressing short term outcomes, research showed that clinically relevant major bleeding occurred in 85 of 11,559 patients (0.74%) in the apixaban group and 350 of 33,909 patients (1.03%) in the rivaroxaban group. In terms of long-term outcomes, the study found that recurrent venous thromboembolism up to 6 months later occurred in 56 of 4,897 patients (1.14%) in the apixaban group and 258 of 19,144 patients (1.35%) in the rivaroxaban group.</a:t>
            </a:r>
            <a:endParaRPr lang="en-US" sz="2400" b="0" dirty="0">
              <a:effectLst/>
            </a:endParaRPr>
          </a:p>
          <a:p>
            <a:br>
              <a:rPr lang="en-US" dirty="0"/>
            </a:br>
            <a:endParaRPr lang="en-US" dirty="0"/>
          </a:p>
        </p:txBody>
      </p:sp>
      <p:sp>
        <p:nvSpPr>
          <p:cNvPr id="3" name="Title 2">
            <a:extLst>
              <a:ext uri="{FF2B5EF4-FFF2-40B4-BE49-F238E27FC236}">
                <a16:creationId xmlns:a16="http://schemas.microsoft.com/office/drawing/2014/main" id="{4A039DD8-4D2B-47FD-8293-BF53FBEB389F}"/>
              </a:ext>
            </a:extLst>
          </p:cNvPr>
          <p:cNvSpPr>
            <a:spLocks noGrp="1"/>
          </p:cNvSpPr>
          <p:nvPr>
            <p:ph type="title"/>
          </p:nvPr>
        </p:nvSpPr>
        <p:spPr/>
        <p:txBody>
          <a:bodyPr>
            <a:normAutofit/>
          </a:bodyPr>
          <a:lstStyle/>
          <a:p>
            <a:r>
              <a:rPr lang="en-US" dirty="0"/>
              <a:t>Research</a:t>
            </a:r>
          </a:p>
        </p:txBody>
      </p:sp>
    </p:spTree>
    <p:extLst>
      <p:ext uri="{BB962C8B-B14F-4D97-AF65-F5344CB8AC3E}">
        <p14:creationId xmlns:p14="http://schemas.microsoft.com/office/powerpoint/2010/main" val="953971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Outcomes</a:t>
            </a:r>
          </a:p>
        </p:txBody>
      </p:sp>
      <p:graphicFrame>
        <p:nvGraphicFramePr>
          <p:cNvPr id="7" name="Table 7">
            <a:extLst>
              <a:ext uri="{FF2B5EF4-FFF2-40B4-BE49-F238E27FC236}">
                <a16:creationId xmlns:a16="http://schemas.microsoft.com/office/drawing/2014/main" id="{3F7B80B3-A261-4320-AF0F-996D3A88E825}"/>
              </a:ext>
            </a:extLst>
          </p:cNvPr>
          <p:cNvGraphicFramePr>
            <a:graphicFrameLocks noGrp="1"/>
          </p:cNvGraphicFramePr>
          <p:nvPr>
            <p:ph sz="half" idx="1"/>
            <p:extLst>
              <p:ext uri="{D42A27DB-BD31-4B8C-83A1-F6EECF244321}">
                <p14:modId xmlns:p14="http://schemas.microsoft.com/office/powerpoint/2010/main" val="636355415"/>
              </p:ext>
            </p:extLst>
          </p:nvPr>
        </p:nvGraphicFramePr>
        <p:xfrm>
          <a:off x="1392010" y="1502229"/>
          <a:ext cx="9407979" cy="4686300"/>
        </p:xfrm>
        <a:graphic>
          <a:graphicData uri="http://schemas.openxmlformats.org/drawingml/2006/table">
            <a:tbl>
              <a:tblPr firstRow="1" bandRow="1">
                <a:tableStyleId>{5C22544A-7EE6-4342-B048-85BDC9FD1C3A}</a:tableStyleId>
              </a:tblPr>
              <a:tblGrid>
                <a:gridCol w="3135993">
                  <a:extLst>
                    <a:ext uri="{9D8B030D-6E8A-4147-A177-3AD203B41FA5}">
                      <a16:colId xmlns:a16="http://schemas.microsoft.com/office/drawing/2014/main" val="3970430117"/>
                    </a:ext>
                  </a:extLst>
                </a:gridCol>
                <a:gridCol w="3135993">
                  <a:extLst>
                    <a:ext uri="{9D8B030D-6E8A-4147-A177-3AD203B41FA5}">
                      <a16:colId xmlns:a16="http://schemas.microsoft.com/office/drawing/2014/main" val="1744231508"/>
                    </a:ext>
                  </a:extLst>
                </a:gridCol>
                <a:gridCol w="3135993">
                  <a:extLst>
                    <a:ext uri="{9D8B030D-6E8A-4147-A177-3AD203B41FA5}">
                      <a16:colId xmlns:a16="http://schemas.microsoft.com/office/drawing/2014/main" val="1419957738"/>
                    </a:ext>
                  </a:extLst>
                </a:gridCol>
              </a:tblGrid>
              <a:tr h="1562100">
                <a:tc>
                  <a:txBody>
                    <a:bodyPr/>
                    <a:lstStyle/>
                    <a:p>
                      <a:endParaRPr lang="en-US" dirty="0"/>
                    </a:p>
                  </a:txBody>
                  <a:tcPr/>
                </a:tc>
                <a:tc>
                  <a:txBody>
                    <a:bodyPr/>
                    <a:lstStyle/>
                    <a:p>
                      <a:r>
                        <a:rPr lang="en-US" dirty="0"/>
                        <a:t>Short Term Outcomes</a:t>
                      </a:r>
                    </a:p>
                    <a:p>
                      <a:r>
                        <a:rPr lang="en-US" dirty="0"/>
                        <a:t>(Major bleeding)</a:t>
                      </a:r>
                    </a:p>
                  </a:txBody>
                  <a:tcPr/>
                </a:tc>
                <a:tc>
                  <a:txBody>
                    <a:bodyPr/>
                    <a:lstStyle/>
                    <a:p>
                      <a:r>
                        <a:rPr lang="en-US" dirty="0"/>
                        <a:t>Long Term Outcomes</a:t>
                      </a:r>
                    </a:p>
                    <a:p>
                      <a:r>
                        <a:rPr lang="en-US" dirty="0"/>
                        <a:t>(VTE recurrence)</a:t>
                      </a:r>
                    </a:p>
                  </a:txBody>
                  <a:tcPr/>
                </a:tc>
                <a:extLst>
                  <a:ext uri="{0D108BD9-81ED-4DB2-BD59-A6C34878D82A}">
                    <a16:rowId xmlns:a16="http://schemas.microsoft.com/office/drawing/2014/main" val="3593983701"/>
                  </a:ext>
                </a:extLst>
              </a:tr>
              <a:tr h="1562100">
                <a:tc>
                  <a:txBody>
                    <a:bodyPr/>
                    <a:lstStyle/>
                    <a:p>
                      <a:r>
                        <a:rPr lang="en-US" sz="2000" dirty="0"/>
                        <a:t>Apixaban</a:t>
                      </a:r>
                    </a:p>
                    <a:p>
                      <a:r>
                        <a:rPr lang="en-US" sz="2000" dirty="0"/>
                        <a:t>(Eliquis)</a:t>
                      </a:r>
                    </a:p>
                  </a:txBody>
                  <a:tcPr/>
                </a:tc>
                <a:tc>
                  <a:txBody>
                    <a:bodyPr/>
                    <a:lstStyle/>
                    <a:p>
                      <a:r>
                        <a:rPr kumimoji="0" lang="en-US" sz="1800" b="0" i="0" u="none" strike="noStrike" kern="1200" dirty="0">
                          <a:solidFill>
                            <a:schemeClr val="dk1"/>
                          </a:solidFill>
                          <a:effectLst/>
                          <a:latin typeface="+mn-lt"/>
                          <a:ea typeface="+mn-ea"/>
                          <a:cs typeface="+mn-cs"/>
                        </a:rPr>
                        <a:t>85 occurrences of 11,559 patients treated</a:t>
                      </a:r>
                    </a:p>
                    <a:p>
                      <a:endParaRPr kumimoji="0" lang="en-US" sz="1800" b="0" i="0" u="none" strike="noStrike" kern="1200" dirty="0">
                        <a:solidFill>
                          <a:schemeClr val="dk1"/>
                        </a:solidFill>
                        <a:effectLst/>
                        <a:latin typeface="+mn-lt"/>
                        <a:ea typeface="+mn-ea"/>
                        <a:cs typeface="+mn-cs"/>
                      </a:endParaRPr>
                    </a:p>
                    <a:p>
                      <a:r>
                        <a:rPr kumimoji="0" lang="en-US" sz="3200" b="0" i="0" u="none" strike="noStrike" kern="1200" dirty="0">
                          <a:solidFill>
                            <a:schemeClr val="dk1"/>
                          </a:solidFill>
                          <a:effectLst/>
                          <a:latin typeface="+mn-lt"/>
                          <a:ea typeface="+mn-ea"/>
                          <a:cs typeface="+mn-cs"/>
                        </a:rPr>
                        <a:t>0.74%</a:t>
                      </a:r>
                      <a:endParaRPr lang="en-US" sz="3200" dirty="0"/>
                    </a:p>
                  </a:txBody>
                  <a:tcPr/>
                </a:tc>
                <a:tc>
                  <a:txBody>
                    <a:bodyPr/>
                    <a:lstStyle/>
                    <a:p>
                      <a:r>
                        <a:rPr kumimoji="0" lang="en-US" sz="1800" b="0" i="0" u="none" strike="noStrike" kern="1200" dirty="0">
                          <a:solidFill>
                            <a:schemeClr val="dk1"/>
                          </a:solidFill>
                          <a:effectLst/>
                          <a:latin typeface="+mn-lt"/>
                          <a:ea typeface="+mn-ea"/>
                          <a:cs typeface="+mn-cs"/>
                        </a:rPr>
                        <a:t>56 occurrences of 4,897 patients treated</a:t>
                      </a:r>
                    </a:p>
                    <a:p>
                      <a:endParaRPr kumimoji="0" lang="en-US" sz="1800" b="0" i="0" u="none" strike="noStrike" kern="1200" dirty="0">
                        <a:solidFill>
                          <a:schemeClr val="dk1"/>
                        </a:solidFill>
                        <a:effectLst/>
                        <a:latin typeface="+mn-lt"/>
                        <a:ea typeface="+mn-ea"/>
                        <a:cs typeface="+mn-cs"/>
                      </a:endParaRPr>
                    </a:p>
                    <a:p>
                      <a:r>
                        <a:rPr kumimoji="0" lang="en-US" sz="3200" b="0" i="0" u="none" strike="noStrike" kern="1200" dirty="0">
                          <a:solidFill>
                            <a:schemeClr val="dk1"/>
                          </a:solidFill>
                          <a:effectLst/>
                          <a:latin typeface="+mn-lt"/>
                          <a:ea typeface="+mn-ea"/>
                          <a:cs typeface="+mn-cs"/>
                        </a:rPr>
                        <a:t>1.14%</a:t>
                      </a:r>
                      <a:endParaRPr lang="en-US" sz="3200" dirty="0"/>
                    </a:p>
                  </a:txBody>
                  <a:tcPr/>
                </a:tc>
                <a:extLst>
                  <a:ext uri="{0D108BD9-81ED-4DB2-BD59-A6C34878D82A}">
                    <a16:rowId xmlns:a16="http://schemas.microsoft.com/office/drawing/2014/main" val="1955817419"/>
                  </a:ext>
                </a:extLst>
              </a:tr>
              <a:tr h="1562100">
                <a:tc>
                  <a:txBody>
                    <a:bodyPr/>
                    <a:lstStyle/>
                    <a:p>
                      <a:r>
                        <a:rPr lang="en-US" sz="2000" dirty="0"/>
                        <a:t>Rivaroxaban</a:t>
                      </a:r>
                    </a:p>
                    <a:p>
                      <a:r>
                        <a:rPr lang="en-US" sz="2000" dirty="0"/>
                        <a:t>(Xarelto)</a:t>
                      </a:r>
                    </a:p>
                  </a:txBody>
                  <a:tcPr/>
                </a:tc>
                <a:tc>
                  <a:txBody>
                    <a:bodyPr/>
                    <a:lstStyle/>
                    <a:p>
                      <a:r>
                        <a:rPr kumimoji="0" lang="en-US" sz="1800" b="0" i="0" u="none" strike="noStrike" kern="1200" dirty="0">
                          <a:solidFill>
                            <a:schemeClr val="dk1"/>
                          </a:solidFill>
                          <a:effectLst/>
                          <a:latin typeface="+mn-lt"/>
                          <a:ea typeface="+mn-ea"/>
                          <a:cs typeface="+mn-cs"/>
                        </a:rPr>
                        <a:t>350 occurrences of 33,909 patients treated</a:t>
                      </a:r>
                    </a:p>
                    <a:p>
                      <a:endParaRPr kumimoji="0" lang="en-US" sz="1800" b="0" i="0" u="none" strike="noStrike" kern="1200" dirty="0">
                        <a:solidFill>
                          <a:schemeClr val="dk1"/>
                        </a:solidFill>
                        <a:effectLst/>
                        <a:latin typeface="+mn-lt"/>
                        <a:ea typeface="+mn-ea"/>
                        <a:cs typeface="+mn-cs"/>
                      </a:endParaRPr>
                    </a:p>
                    <a:p>
                      <a:r>
                        <a:rPr kumimoji="0" lang="en-US" sz="3200" b="0" i="0" u="none" strike="noStrike" kern="1200" dirty="0">
                          <a:solidFill>
                            <a:schemeClr val="dk1"/>
                          </a:solidFill>
                          <a:effectLst/>
                          <a:latin typeface="+mn-lt"/>
                          <a:ea typeface="+mn-ea"/>
                          <a:cs typeface="+mn-cs"/>
                        </a:rPr>
                        <a:t>1.03%</a:t>
                      </a:r>
                      <a:endParaRPr lang="en-US" sz="3200" dirty="0"/>
                    </a:p>
                  </a:txBody>
                  <a:tcPr/>
                </a:tc>
                <a:tc>
                  <a:txBody>
                    <a:bodyPr/>
                    <a:lstStyle/>
                    <a:p>
                      <a:r>
                        <a:rPr kumimoji="0" lang="en-US" sz="1800" b="0" i="0" u="none" strike="noStrike" kern="1200" dirty="0">
                          <a:solidFill>
                            <a:schemeClr val="dk1"/>
                          </a:solidFill>
                          <a:effectLst/>
                          <a:latin typeface="+mn-lt"/>
                          <a:ea typeface="+mn-ea"/>
                          <a:cs typeface="+mn-cs"/>
                        </a:rPr>
                        <a:t>258 occurrences of 19,144 patients treated</a:t>
                      </a:r>
                    </a:p>
                    <a:p>
                      <a:endParaRPr kumimoji="0" lang="en-US" sz="1800" b="0" i="0" u="none" strike="noStrike" kern="1200" dirty="0">
                        <a:solidFill>
                          <a:schemeClr val="dk1"/>
                        </a:solidFill>
                        <a:effectLst/>
                        <a:latin typeface="+mn-lt"/>
                        <a:ea typeface="+mn-ea"/>
                        <a:cs typeface="+mn-cs"/>
                      </a:endParaRPr>
                    </a:p>
                    <a:p>
                      <a:r>
                        <a:rPr kumimoji="0" lang="en-US" sz="3200" b="0" i="0" u="none" strike="noStrike" kern="1200" dirty="0">
                          <a:solidFill>
                            <a:schemeClr val="dk1"/>
                          </a:solidFill>
                          <a:effectLst/>
                          <a:latin typeface="+mn-lt"/>
                          <a:ea typeface="+mn-ea"/>
                          <a:cs typeface="+mn-cs"/>
                        </a:rPr>
                        <a:t>1.35%</a:t>
                      </a:r>
                      <a:endParaRPr lang="en-US" sz="3200" dirty="0"/>
                    </a:p>
                  </a:txBody>
                  <a:tcPr/>
                </a:tc>
                <a:extLst>
                  <a:ext uri="{0D108BD9-81ED-4DB2-BD59-A6C34878D82A}">
                    <a16:rowId xmlns:a16="http://schemas.microsoft.com/office/drawing/2014/main" val="1950991681"/>
                  </a:ext>
                </a:extLst>
              </a:tr>
            </a:tbl>
          </a:graphicData>
        </a:graphic>
      </p:graphicFrame>
    </p:spTree>
    <p:extLst>
      <p:ext uri="{BB962C8B-B14F-4D97-AF65-F5344CB8AC3E}">
        <p14:creationId xmlns:p14="http://schemas.microsoft.com/office/powerpoint/2010/main" val="4183894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0A28A9-8840-449B-9220-9F9542ADDF58}"/>
              </a:ext>
            </a:extLst>
          </p:cNvPr>
          <p:cNvSpPr>
            <a:spLocks noGrp="1"/>
          </p:cNvSpPr>
          <p:nvPr>
            <p:ph idx="1"/>
          </p:nvPr>
        </p:nvSpPr>
        <p:spPr/>
        <p:txBody>
          <a:bodyPr>
            <a:normAutofit lnSpcReduction="10000"/>
          </a:bodyPr>
          <a:lstStyle/>
          <a:p>
            <a:pPr marL="137160" indent="0">
              <a:buNone/>
            </a:pPr>
            <a:r>
              <a:rPr lang="en-US" b="0" i="0" dirty="0">
                <a:effectLst/>
                <a:latin typeface="Helvetica" panose="020B0604020202020204" pitchFamily="34" charset="0"/>
              </a:rPr>
              <a:t>“Patient Education: Teaching the Patient about Oral Anticoagulation Therapy”, an article addressing the topic of anticoagulation education, talks about how to educate patients on medications, the desired outcomes of teaching, why the education is important, and the facts and figures behind the research. It was found that up to 25% of patients receiving oral anticoagulation therapy are nonadherent to the prescribed treatment regimen. To correct this, healthcare workers implemented patient-centered and evidenced-based education based on the patients’ readiness with methods such as handouts and videos that involved simple, nonmedical language.</a:t>
            </a:r>
          </a:p>
        </p:txBody>
      </p:sp>
      <p:sp>
        <p:nvSpPr>
          <p:cNvPr id="3" name="Title 2">
            <a:extLst>
              <a:ext uri="{FF2B5EF4-FFF2-40B4-BE49-F238E27FC236}">
                <a16:creationId xmlns:a16="http://schemas.microsoft.com/office/drawing/2014/main" id="{6C697808-C4F3-4997-B7F4-F62B5F1BE6CC}"/>
              </a:ext>
            </a:extLst>
          </p:cNvPr>
          <p:cNvSpPr>
            <a:spLocks noGrp="1"/>
          </p:cNvSpPr>
          <p:nvPr>
            <p:ph type="title"/>
          </p:nvPr>
        </p:nvSpPr>
        <p:spPr/>
        <p:txBody>
          <a:bodyPr/>
          <a:lstStyle/>
          <a:p>
            <a:r>
              <a:rPr lang="en-US" dirty="0"/>
              <a:t>More research…</a:t>
            </a:r>
          </a:p>
        </p:txBody>
      </p:sp>
    </p:spTree>
    <p:extLst>
      <p:ext uri="{BB962C8B-B14F-4D97-AF65-F5344CB8AC3E}">
        <p14:creationId xmlns:p14="http://schemas.microsoft.com/office/powerpoint/2010/main" val="1684654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DD37C4-EB00-4C40-8119-2EFB6EB9808F}"/>
              </a:ext>
            </a:extLst>
          </p:cNvPr>
          <p:cNvSpPr>
            <a:spLocks noGrp="1"/>
          </p:cNvSpPr>
          <p:nvPr>
            <p:ph idx="1"/>
          </p:nvPr>
        </p:nvSpPr>
        <p:spPr>
          <a:xfrm>
            <a:off x="3118757" y="1600201"/>
            <a:ext cx="8825594" cy="4653642"/>
          </a:xfrm>
        </p:spPr>
        <p:txBody>
          <a:bodyPr>
            <a:normAutofit fontScale="92500"/>
          </a:bodyPr>
          <a:lstStyle/>
          <a:p>
            <a:r>
              <a:rPr lang="en-US" b="0" i="0" dirty="0">
                <a:effectLst/>
                <a:latin typeface="Helvetica" panose="020B0604020202020204" pitchFamily="34" charset="0"/>
              </a:rPr>
              <a:t>“In a qualitative study of 17 patients in the United Kingdom, researchers found that prompt, personalized, real-time communications and collaborative partnerships with the healthcare team led to better understanding, fewer feelings of isolation, and a greater sense of control by the patients.”</a:t>
            </a:r>
          </a:p>
          <a:p>
            <a:endParaRPr lang="en-US" dirty="0">
              <a:latin typeface="Helvetica" panose="020B0604020202020204" pitchFamily="34" charset="0"/>
            </a:endParaRPr>
          </a:p>
          <a:p>
            <a:r>
              <a:rPr lang="en-US" dirty="0">
                <a:latin typeface="Helvetica" panose="020B0604020202020204" pitchFamily="34" charset="0"/>
              </a:rPr>
              <a:t>“</a:t>
            </a:r>
            <a:r>
              <a:rPr lang="en-US" b="0" i="0" dirty="0">
                <a:effectLst/>
                <a:latin typeface="Helvetica" panose="020B0604020202020204" pitchFamily="34" charset="0"/>
              </a:rPr>
              <a:t>In a study of 78 patients receiving OAT, researchers found that there was an improvement in perceived health status and in the patient’s HRQOL during the first six months of receiving OAT”</a:t>
            </a:r>
            <a:endParaRPr lang="en-US" dirty="0"/>
          </a:p>
        </p:txBody>
      </p:sp>
      <p:sp>
        <p:nvSpPr>
          <p:cNvPr id="3" name="Title 2">
            <a:extLst>
              <a:ext uri="{FF2B5EF4-FFF2-40B4-BE49-F238E27FC236}">
                <a16:creationId xmlns:a16="http://schemas.microsoft.com/office/drawing/2014/main" id="{EABA86EE-FC88-41B4-BA40-9E4D1D3BC58D}"/>
              </a:ext>
            </a:extLst>
          </p:cNvPr>
          <p:cNvSpPr>
            <a:spLocks noGrp="1"/>
          </p:cNvSpPr>
          <p:nvPr>
            <p:ph type="title"/>
          </p:nvPr>
        </p:nvSpPr>
        <p:spPr/>
        <p:txBody>
          <a:bodyPr/>
          <a:lstStyle/>
          <a:p>
            <a:r>
              <a:rPr lang="en-US" dirty="0"/>
              <a:t>Outcomes of patient education</a:t>
            </a:r>
          </a:p>
        </p:txBody>
      </p:sp>
      <p:pic>
        <p:nvPicPr>
          <p:cNvPr id="5" name="Graphic 4" descr="Classroom outline">
            <a:extLst>
              <a:ext uri="{FF2B5EF4-FFF2-40B4-BE49-F238E27FC236}">
                <a16:creationId xmlns:a16="http://schemas.microsoft.com/office/drawing/2014/main" id="{C626EB89-4BA8-4B65-9AAE-7E74B0927E1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4479" y="3796620"/>
            <a:ext cx="2786742" cy="2786742"/>
          </a:xfrm>
          <a:prstGeom prst="rect">
            <a:avLst/>
          </a:prstGeom>
        </p:spPr>
      </p:pic>
      <p:pic>
        <p:nvPicPr>
          <p:cNvPr id="7" name="Graphic 6" descr="Back with solid fill">
            <a:extLst>
              <a:ext uri="{FF2B5EF4-FFF2-40B4-BE49-F238E27FC236}">
                <a16:creationId xmlns:a16="http://schemas.microsoft.com/office/drawing/2014/main" id="{FDF946A4-02FA-4FDE-BD80-0C7B5454E45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29417" y="1606777"/>
            <a:ext cx="1911803" cy="1911803"/>
          </a:xfrm>
          <a:prstGeom prst="rect">
            <a:avLst/>
          </a:prstGeom>
        </p:spPr>
      </p:pic>
    </p:spTree>
    <p:extLst>
      <p:ext uri="{BB962C8B-B14F-4D97-AF65-F5344CB8AC3E}">
        <p14:creationId xmlns:p14="http://schemas.microsoft.com/office/powerpoint/2010/main" val="656376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dical design templat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extLst>
    <a:ext uri="{05A4C25C-085E-4340-85A3-A5531E510DB2}">
      <thm15:themeFamily xmlns:thm15="http://schemas.microsoft.com/office/thememl/2012/main" name="Medical design template" id="{BE883315-6697-4975-AEB2-5905098383C4}" vid="{D3CC9EF4-996F-4232-B765-B82F773B7949}"/>
    </a:ext>
  </a:extLst>
</a:theme>
</file>

<file path=ppt/theme/theme2.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3B1956DC6359B49A1D8EBC72AFBC4B6" ma:contentTypeVersion="11" ma:contentTypeDescription="Create a new document." ma:contentTypeScope="" ma:versionID="5225e7bd4a4c02a4cdaae3991b7c034c">
  <xsd:schema xmlns:xsd="http://www.w3.org/2001/XMLSchema" xmlns:xs="http://www.w3.org/2001/XMLSchema" xmlns:p="http://schemas.microsoft.com/office/2006/metadata/properties" xmlns:ns3="4d5f98bd-b9e5-4fd1-a4ef-0b49a4d7f661" targetNamespace="http://schemas.microsoft.com/office/2006/metadata/properties" ma:root="true" ma:fieldsID="3a7eb877104ef72c65e43853bcb73bf8" ns3:_="">
    <xsd:import namespace="4d5f98bd-b9e5-4fd1-a4ef-0b49a4d7f66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5f98bd-b9e5-4fd1-a4ef-0b49a4d7f6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D1C9B0-FE26-433B-8E1A-54CCDFA4EB1D}">
  <ds:schemaRefs>
    <ds:schemaRef ds:uri="http://purl.org/dc/dcmityp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4d5f98bd-b9e5-4fd1-a4ef-0b49a4d7f661"/>
    <ds:schemaRef ds:uri="http://www.w3.org/XML/1998/namespace"/>
    <ds:schemaRef ds:uri="http://purl.org/dc/terms/"/>
  </ds:schemaRefs>
</ds:datastoreItem>
</file>

<file path=customXml/itemProps2.xml><?xml version="1.0" encoding="utf-8"?>
<ds:datastoreItem xmlns:ds="http://schemas.openxmlformats.org/officeDocument/2006/customXml" ds:itemID="{E02EA649-3CC7-41F6-8D8D-44EDCCA235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5f98bd-b9e5-4fd1-a4ef-0b49a4d7f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18D160E-FA4E-408D-9478-31F890BA50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Medical presentation design slides</Template>
  <TotalTime>1958</TotalTime>
  <Words>868</Words>
  <Application>Microsoft Office PowerPoint</Application>
  <PresentationFormat>Widescreen</PresentationFormat>
  <Paragraphs>48</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Calibri</vt:lpstr>
      <vt:lpstr>Helvetica</vt:lpstr>
      <vt:lpstr>Times New Roman</vt:lpstr>
      <vt:lpstr>Wingdings</vt:lpstr>
      <vt:lpstr>Wingdings 2</vt:lpstr>
      <vt:lpstr>Wingdings 3</vt:lpstr>
      <vt:lpstr>Medical design template</vt:lpstr>
      <vt:lpstr>Quality Improvement</vt:lpstr>
      <vt:lpstr>PowerPoint Presentation</vt:lpstr>
      <vt:lpstr>The Question</vt:lpstr>
      <vt:lpstr>Why Does This Matter?</vt:lpstr>
      <vt:lpstr>HCAPS Score</vt:lpstr>
      <vt:lpstr>Research</vt:lpstr>
      <vt:lpstr>Patient Outcomes</vt:lpstr>
      <vt:lpstr>More research…</vt:lpstr>
      <vt:lpstr>Outcomes of patient education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Improvement</dc:title>
  <dc:creator>Ashley McGuire</dc:creator>
  <cp:lastModifiedBy>Ashley McGuire</cp:lastModifiedBy>
  <cp:revision>6</cp:revision>
  <dcterms:created xsi:type="dcterms:W3CDTF">2022-03-02T18:14:46Z</dcterms:created>
  <dcterms:modified xsi:type="dcterms:W3CDTF">2022-04-05T01:09:09Z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0x01010003B1956DC6359B49A1D8EBC72AFBC4B6</vt:lpwstr>
  </property>
  <property fmtid="{D5CDD505-2E9C-101B-9397-08002B2CF9AE}" pid="3" name="Order">
    <vt:r8>74064500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